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84" r:id="rId2"/>
    <p:sldId id="403" r:id="rId3"/>
    <p:sldId id="385" r:id="rId4"/>
    <p:sldId id="268" r:id="rId5"/>
    <p:sldId id="261" r:id="rId6"/>
    <p:sldId id="269" r:id="rId7"/>
    <p:sldId id="274" r:id="rId8"/>
    <p:sldId id="386" r:id="rId9"/>
    <p:sldId id="388" r:id="rId10"/>
    <p:sldId id="422" r:id="rId11"/>
    <p:sldId id="277" r:id="rId12"/>
    <p:sldId id="415" r:id="rId13"/>
    <p:sldId id="345" r:id="rId14"/>
    <p:sldId id="310" r:id="rId15"/>
    <p:sldId id="347" r:id="rId16"/>
    <p:sldId id="280" r:id="rId17"/>
    <p:sldId id="434" r:id="rId18"/>
    <p:sldId id="435" r:id="rId19"/>
    <p:sldId id="438" r:id="rId20"/>
    <p:sldId id="439" r:id="rId21"/>
    <p:sldId id="440" r:id="rId22"/>
    <p:sldId id="441" r:id="rId23"/>
    <p:sldId id="314" r:id="rId24"/>
    <p:sldId id="323" r:id="rId25"/>
    <p:sldId id="325" r:id="rId26"/>
    <p:sldId id="326" r:id="rId27"/>
    <p:sldId id="359" r:id="rId28"/>
    <p:sldId id="332" r:id="rId29"/>
    <p:sldId id="333" r:id="rId30"/>
    <p:sldId id="449" r:id="rId31"/>
    <p:sldId id="356" r:id="rId32"/>
    <p:sldId id="443" r:id="rId33"/>
    <p:sldId id="404" r:id="rId34"/>
    <p:sldId id="405" r:id="rId35"/>
    <p:sldId id="406" r:id="rId36"/>
    <p:sldId id="407" r:id="rId37"/>
    <p:sldId id="408" r:id="rId38"/>
    <p:sldId id="315" r:id="rId39"/>
    <p:sldId id="316" r:id="rId40"/>
    <p:sldId id="364" r:id="rId41"/>
    <p:sldId id="365" r:id="rId42"/>
    <p:sldId id="445" r:id="rId43"/>
    <p:sldId id="446" r:id="rId44"/>
    <p:sldId id="367" r:id="rId45"/>
    <p:sldId id="370" r:id="rId46"/>
    <p:sldId id="371" r:id="rId47"/>
    <p:sldId id="447" r:id="rId48"/>
    <p:sldId id="379" r:id="rId49"/>
    <p:sldId id="380" r:id="rId50"/>
    <p:sldId id="448" r:id="rId51"/>
    <p:sldId id="431" r:id="rId52"/>
    <p:sldId id="402" r:id="rId53"/>
  </p:sldIdLst>
  <p:sldSz cx="9144000" cy="6858000" type="screen4x3"/>
  <p:notesSz cx="6791325" cy="9921875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2994" autoAdjust="0"/>
  </p:normalViewPr>
  <p:slideViewPr>
    <p:cSldViewPr>
      <p:cViewPr varScale="1">
        <p:scale>
          <a:sx n="63" d="100"/>
          <a:sy n="63" d="100"/>
        </p:scale>
        <p:origin x="16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6848672-D081-468F-89E0-7A64DDBD1C6D}" type="datetimeFigureOut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340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6513" y="9423400"/>
            <a:ext cx="29432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638BF0-61E9-48D8-9ED0-62AD5FCFF6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71869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23A5044-4DE2-4418-88BD-9D6F46F0BD68}" type="datetimeFigureOut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32425" cy="3906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32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D4C4B3-FA6D-4335-85A3-417BDF8A5A5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31914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endParaRPr lang="tr-TR" dirty="0"/>
          </a:p>
        </p:txBody>
      </p:sp>
      <p:sp>
        <p:nvSpPr>
          <p:cNvPr id="143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3D57EB-5FC1-439C-B4E0-8EFE9907C73A}" type="slidenum">
              <a:rPr lang="tr-TR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331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b="1" i="1" dirty="0" smtClean="0"/>
              <a:t>Cevaplar:</a:t>
            </a:r>
            <a:endParaRPr lang="tr-TR" dirty="0" smtClean="0"/>
          </a:p>
          <a:p>
            <a:r>
              <a:rPr lang="tr-TR" i="1" dirty="0" smtClean="0"/>
              <a:t>1. Yaşadığı yer ve klinik özellikleri dikkate alındığında, bu hastada öncelikle KKKA düşünülmelidir. Bunun yanında </a:t>
            </a:r>
            <a:r>
              <a:rPr lang="tr-TR" i="1" dirty="0" err="1" smtClean="0"/>
              <a:t>bruselloz</a:t>
            </a:r>
            <a:r>
              <a:rPr lang="tr-TR" i="1" dirty="0" smtClean="0"/>
              <a:t>, </a:t>
            </a:r>
            <a:r>
              <a:rPr lang="tr-TR" i="1" dirty="0" err="1" smtClean="0"/>
              <a:t>salmonelloz</a:t>
            </a:r>
            <a:r>
              <a:rPr lang="tr-TR" i="1" dirty="0" smtClean="0"/>
              <a:t> ve </a:t>
            </a:r>
            <a:r>
              <a:rPr lang="tr-TR" i="1" dirty="0" err="1" smtClean="0"/>
              <a:t>gastroenterit</a:t>
            </a:r>
            <a:r>
              <a:rPr lang="tr-TR" i="1" dirty="0" smtClean="0"/>
              <a:t> etkenleri gibi hastalıklar da akla gelmelidir.</a:t>
            </a:r>
            <a:endParaRPr lang="tr-TR" dirty="0" smtClean="0"/>
          </a:p>
          <a:p>
            <a:r>
              <a:rPr lang="tr-TR" i="1" dirty="0" smtClean="0"/>
              <a:t>2. Bu hastalıklarda da benzer klinik ve laboratuvar bulgular olabilir. Ancak öncelikli olarak KKKA açısından endemik bölgede yaşıyor olması, KKKA hastalığında görülen; ateş, halsizlik, kas ağrısı, bulantı ve ishal şikâyetlerinin olması; laboratuvar bulguları açısından da sıklıkla beklenen </a:t>
            </a:r>
            <a:r>
              <a:rPr lang="tr-TR" i="1" dirty="0" err="1" smtClean="0"/>
              <a:t>lökopeni</a:t>
            </a:r>
            <a:r>
              <a:rPr lang="tr-TR" i="1" dirty="0" smtClean="0"/>
              <a:t>, </a:t>
            </a:r>
            <a:r>
              <a:rPr lang="tr-TR" i="1" dirty="0" err="1" smtClean="0"/>
              <a:t>trombositopeni</a:t>
            </a:r>
            <a:r>
              <a:rPr lang="tr-TR" i="1" dirty="0" smtClean="0"/>
              <a:t> ve ALT/AST yüksekliği </a:t>
            </a:r>
            <a:r>
              <a:rPr lang="tr-TR" i="1" dirty="0" err="1" smtClean="0"/>
              <a:t>KKKA’i</a:t>
            </a:r>
            <a:r>
              <a:rPr lang="tr-TR" i="1" dirty="0" smtClean="0"/>
              <a:t> akla getirmelidir.</a:t>
            </a:r>
            <a:endParaRPr lang="tr-TR" dirty="0" smtClean="0"/>
          </a:p>
          <a:p>
            <a:r>
              <a:rPr lang="tr-TR" i="1" dirty="0" smtClean="0"/>
              <a:t>3. Tanısal amaçlı istenmesi gereken tetkikler KKKA </a:t>
            </a:r>
            <a:r>
              <a:rPr lang="tr-TR" i="1" dirty="0" err="1" smtClean="0"/>
              <a:t>IgM</a:t>
            </a:r>
            <a:r>
              <a:rPr lang="tr-TR" i="1" dirty="0" smtClean="0"/>
              <a:t>/PCR testleri ve </a:t>
            </a:r>
            <a:r>
              <a:rPr lang="tr-TR" i="1" dirty="0" err="1" smtClean="0"/>
              <a:t>Brusella</a:t>
            </a:r>
            <a:r>
              <a:rPr lang="tr-TR" i="1" dirty="0" smtClean="0"/>
              <a:t> aglütinasyonu testleridir. Ek olarak LDH, CK ve </a:t>
            </a:r>
            <a:r>
              <a:rPr lang="tr-TR" i="1" dirty="0" err="1" smtClean="0"/>
              <a:t>hemostaz</a:t>
            </a:r>
            <a:r>
              <a:rPr lang="tr-TR" i="1" dirty="0" smtClean="0"/>
              <a:t> testleri de istenebilir.</a:t>
            </a:r>
            <a:endParaRPr lang="tr-TR" dirty="0" smtClean="0"/>
          </a:p>
          <a:p>
            <a:r>
              <a:rPr lang="tr-TR" i="1" dirty="0" smtClean="0"/>
              <a:t>4. Kene teması, tarım ve hayvancılık yapıp yapmadığı, şehirde mi kırsal alanda mı yaşadığı, şehirde yaşıyor ise kırsal alanda bulunma ve mesleği sorgulanmalıdır. </a:t>
            </a:r>
            <a:endParaRPr lang="tr-TR" dirty="0" smtClean="0"/>
          </a:p>
        </p:txBody>
      </p:sp>
      <p:sp>
        <p:nvSpPr>
          <p:cNvPr id="9728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52B2BE-D872-4F9B-9331-77A99CE0956C}" type="slidenum">
              <a:rPr lang="tr-TR" altLang="tr-TR"/>
              <a:pPr/>
              <a:t>51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2370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C4B3-FA6D-4335-85A3-417BDF8A5A57}" type="slidenum">
              <a:rPr lang="tr-TR" altLang="tr-TR" smtClean="0"/>
              <a:pPr/>
              <a:t>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8348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0436C6-7D2F-419C-A10D-1D5D6F8019C3}" type="slidenum">
              <a:rPr lang="tr-TR" altLang="tr-TR"/>
              <a:pPr/>
              <a:t>16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931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FF"/>
              </a:buClr>
              <a:buSzPct val="150000"/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IF-a/b yanıtı </a:t>
            </a:r>
            <a:r>
              <a:rPr lang="tr-TR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infeksiyondan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birkaç saat sonra olur</a:t>
            </a:r>
          </a:p>
          <a:p>
            <a:pPr>
              <a:buClr>
                <a:srgbClr val="FF00FF"/>
              </a:buClr>
              <a:buSzPct val="150000"/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IF salınımı konak hücrede genetik kontrol altında !</a:t>
            </a:r>
          </a:p>
          <a:p>
            <a:pPr lvl="1" indent="4763">
              <a:spcBef>
                <a:spcPct val="20000"/>
              </a:spcBef>
              <a:buClr>
                <a:srgbClr val="FF00FF"/>
              </a:buClr>
              <a:buSzPct val="160000"/>
              <a:buFontTx/>
              <a:buChar char="•"/>
              <a:defRPr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</a:rPr>
              <a:t>İ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nterferon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reg</a:t>
            </a:r>
            <a:r>
              <a:rPr lang="tr-TR" sz="2400" dirty="0" err="1" smtClean="0">
                <a:solidFill>
                  <a:schemeClr val="bg1"/>
                </a:solidFill>
                <a:latin typeface="Arial" charset="0"/>
              </a:rPr>
              <a:t>ülatör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fa</a:t>
            </a:r>
            <a:r>
              <a:rPr lang="tr-TR" sz="2400" dirty="0" smtClean="0">
                <a:solidFill>
                  <a:schemeClr val="bg1"/>
                </a:solidFill>
                <a:latin typeface="Arial" charset="0"/>
              </a:rPr>
              <a:t>k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t</a:t>
            </a:r>
            <a:r>
              <a:rPr lang="tr-TR" sz="2400" dirty="0" smtClean="0">
                <a:solidFill>
                  <a:schemeClr val="bg1"/>
                </a:solidFill>
                <a:latin typeface="Arial" charset="0"/>
              </a:rPr>
              <a:t>ö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r (IRF-3)</a:t>
            </a:r>
            <a:r>
              <a:rPr lang="tr-TR" sz="2400" dirty="0" smtClean="0">
                <a:solidFill>
                  <a:schemeClr val="bg1"/>
                </a:solidFill>
                <a:latin typeface="Arial" charset="0"/>
              </a:rPr>
              <a:t> virüslerin ana hedefi</a:t>
            </a:r>
            <a:endParaRPr lang="tr-TR" sz="2800" dirty="0" smtClean="0">
              <a:solidFill>
                <a:schemeClr val="bg1"/>
              </a:solidFill>
              <a:latin typeface="Arial" charset="0"/>
            </a:endParaRPr>
          </a:p>
          <a:p>
            <a:pPr lvl="1" indent="4763">
              <a:spcBef>
                <a:spcPct val="20000"/>
              </a:spcBef>
              <a:buClr>
                <a:srgbClr val="FF00FF"/>
              </a:buClr>
              <a:buSzPct val="160000"/>
              <a:buFontTx/>
              <a:buChar char="•"/>
              <a:defRPr/>
            </a:pP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CCHFV, IRF-3 yolağını bozar, IF sentezi gecikir (48 h)</a:t>
            </a:r>
          </a:p>
          <a:p>
            <a:pPr lvl="1" indent="4763">
              <a:spcBef>
                <a:spcPct val="20000"/>
              </a:spcBef>
              <a:buClr>
                <a:srgbClr val="FF00FF"/>
              </a:buClr>
              <a:buSzPct val="160000"/>
              <a:buFontTx/>
              <a:buChar char="•"/>
              <a:defRPr/>
            </a:pPr>
            <a:r>
              <a:rPr lang="tr-TR" sz="2000" dirty="0" smtClean="0">
                <a:solidFill>
                  <a:schemeClr val="bg1"/>
                </a:solidFill>
                <a:latin typeface="Arial" charset="0"/>
              </a:rPr>
              <a:t>KKKA’ da </a:t>
            </a:r>
            <a:r>
              <a:rPr lang="tr-TR" sz="2000" dirty="0" err="1" smtClean="0">
                <a:solidFill>
                  <a:schemeClr val="bg1"/>
                </a:solidFill>
                <a:latin typeface="Arial" charset="0"/>
              </a:rPr>
              <a:t>infeksiyondan</a:t>
            </a:r>
            <a:r>
              <a:rPr lang="tr-TR" sz="2000" dirty="0" smtClean="0">
                <a:solidFill>
                  <a:schemeClr val="bg1"/>
                </a:solidFill>
                <a:latin typeface="Arial" charset="0"/>
              </a:rPr>
              <a:t> sonra IF tedavisi etkisiz olabilir</a:t>
            </a:r>
            <a:r>
              <a:rPr lang="tr-TR" sz="180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0" lvl="1" indent="4763">
              <a:spcBef>
                <a:spcPct val="20000"/>
              </a:spcBef>
              <a:buClr>
                <a:srgbClr val="FF00FF"/>
              </a:buClr>
              <a:buSzPct val="160000"/>
              <a:buFontTx/>
              <a:buChar char="•"/>
              <a:defRPr/>
            </a:pP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Tip I IF yanıtı ve üretiminde bozukluk olanlar şiddetli virüs </a:t>
            </a:r>
            <a:r>
              <a:rPr lang="tr-TR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infeksiyonuna</a:t>
            </a:r>
            <a:r>
              <a:rPr lang="tr-T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yatkın</a:t>
            </a:r>
            <a:endParaRPr lang="tr-TR" sz="28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dirty="0"/>
          </a:p>
        </p:txBody>
      </p:sp>
      <p:sp>
        <p:nvSpPr>
          <p:cNvPr id="3584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5A71C4-DDBE-4749-AF14-9CF44BB511DB}" type="slidenum">
              <a:rPr lang="tr-TR" altLang="tr-TR"/>
              <a:pPr/>
              <a:t>17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7444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789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6A4687-B5F8-4F6C-A672-09B3E09E8932}" type="slidenum">
              <a:rPr lang="tr-TR" altLang="tr-TR"/>
              <a:pPr/>
              <a:t>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904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/>
              <a:t>Among the 31 fatal cases in Cumhuriyet University Hospital, the only 12 patients had anti-CCHFV IgM antibodies, but 21 of 22 evaluated patients had PCR positivity in the acute phase of the disease. The difference was significant between the 2 tests.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D18FC1D-E89F-4186-BC2C-3E18F18E74BE}" type="slidenum">
              <a:rPr lang="tr-TR" altLang="tr-TR"/>
              <a:pPr eaLnBrk="1" hangingPunct="1"/>
              <a:t>19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730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/>
              <a:t>Daha önce yapılan bir çalışmada ileri hastalık günlerinde gittikçe virüs yükünün düştüğü, Dahası özgül immünglobulin varlığında serum virüs titresinin düştüğü, yokluğunda ise oldukça yüksek olduğu gösterilmiştir. </a:t>
            </a:r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2D9771-1848-4F42-BD7C-D76DEA3BC930}" type="slidenum">
              <a:rPr lang="tr-TR" altLang="tr-TR"/>
              <a:pPr/>
              <a:t>20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153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/>
              <a:t>YDP koagülasyon sisteminin aktivasyonu sonucu oluşan intravasküler yaygın fibrin birikimin ve yıkımının olduğu yaygın kanama ve trombozisin birlikte görüldüğü bir sendromdur.</a:t>
            </a:r>
          </a:p>
          <a:p>
            <a:r>
              <a:rPr lang="tr-TR" altLang="tr-TR" smtClean="0"/>
              <a:t>YDP Ebola ve KKKA ile RVFV de belirgindir.</a:t>
            </a:r>
          </a:p>
          <a:p>
            <a:r>
              <a:rPr lang="tr-TR" altLang="tr-TR" smtClean="0"/>
              <a:t>Doku faktörü seviyesi IL-6 seviyeleri ile koreledir.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D022B641-E483-4746-A0F9-F1EAD22F8252}" type="slidenum">
              <a:rPr lang="tr-TR" altLang="tr-TR"/>
              <a:pPr eaLnBrk="1" hangingPunct="1"/>
              <a:t>21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246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C4B3-FA6D-4335-85A3-417BDF8A5A57}" type="slidenum">
              <a:rPr lang="tr-TR" altLang="tr-TR" smtClean="0"/>
              <a:pPr/>
              <a:t>31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574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DFA9-D963-497D-9CB0-E9D64A74AB14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6DEE0-B118-41CD-9B52-6DA56DC996F0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7E1B-4A6A-4D74-AA87-DB804648A911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8685-DA69-47E0-BD81-C7D31E05C8C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0ACF-50B0-4D65-AD25-ADFA2D81159F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F4521-4930-4C93-829A-9DAC7ABC50D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59297-3248-4642-8347-F4F015A84CDD}" type="datetime1">
              <a:rPr lang="tr-TR" altLang="tr-TR" smtClean="0"/>
              <a:pPr>
                <a:defRPr/>
              </a:pPr>
              <a:t>16.04.2015</a:t>
            </a:fld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smtClean="0"/>
              <a:t>Zoonotik ve Vektörel Hastalıklar Daire Başkanlığı</a:t>
            </a:r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CDC315-4CDE-4969-BD6D-32C02482E7A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F6C8-EB58-4853-80A9-8D5D15843844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FCFEF-D393-4589-8840-FAFEC3500730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Resim" descr="saglik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46050"/>
            <a:ext cx="7953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0 Metin kutusu"/>
          <p:cNvSpPr txBox="1">
            <a:spLocks noChangeArrowheads="1"/>
          </p:cNvSpPr>
          <p:nvPr/>
        </p:nvSpPr>
        <p:spPr bwMode="auto">
          <a:xfrm>
            <a:off x="971550" y="188913"/>
            <a:ext cx="6264275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smtClean="0"/>
              <a:t>T.C. Sağlık Bakanlığı</a:t>
            </a:r>
          </a:p>
          <a:p>
            <a:pPr eaLnBrk="1" hangingPunct="1">
              <a:defRPr/>
            </a:pPr>
            <a:r>
              <a:rPr lang="tr-TR" b="1" smtClean="0"/>
              <a:t>Türkiye Halk Sağlığı Kurumu</a:t>
            </a:r>
          </a:p>
        </p:txBody>
      </p:sp>
      <p:sp>
        <p:nvSpPr>
          <p:cNvPr id="4" name="12 Dikdörtgen"/>
          <p:cNvSpPr/>
          <p:nvPr/>
        </p:nvSpPr>
        <p:spPr>
          <a:xfrm>
            <a:off x="1116013" y="836613"/>
            <a:ext cx="7488237" cy="714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pic>
        <p:nvPicPr>
          <p:cNvPr id="5" name="9 Resim" descr="saglik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46050"/>
            <a:ext cx="7953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 userDrawn="1"/>
        </p:nvSpPr>
        <p:spPr bwMode="auto">
          <a:xfrm>
            <a:off x="971550" y="188913"/>
            <a:ext cx="6264275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smtClean="0"/>
              <a:t>T.C. Sağlık Bakanlığı</a:t>
            </a:r>
          </a:p>
          <a:p>
            <a:pPr eaLnBrk="1" hangingPunct="1">
              <a:defRPr/>
            </a:pPr>
            <a:r>
              <a:rPr lang="tr-TR" b="1" smtClean="0"/>
              <a:t>Türkiye Halk Sağlığı Kurumu</a:t>
            </a:r>
          </a:p>
        </p:txBody>
      </p:sp>
      <p:sp>
        <p:nvSpPr>
          <p:cNvPr id="7" name="12 Dikdörtgen"/>
          <p:cNvSpPr/>
          <p:nvPr userDrawn="1"/>
        </p:nvSpPr>
        <p:spPr>
          <a:xfrm>
            <a:off x="1116013" y="836613"/>
            <a:ext cx="7488237" cy="714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CE4C-ACC4-4ADE-8926-ED72E8AA75D7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Zoonotik ve Vektörel Hastalıklar Daire Başkanlığı</a:t>
            </a:r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D00F-4FF3-41EB-98C7-803E7285554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2482-3D6D-4056-8A30-3E9B83EDCDF6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8BADE-7D76-4476-BFEC-EBB95A33A7E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6318250"/>
            <a:ext cx="91630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4" name="Unvan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D397-88A0-41D4-BEC3-8D1A51B3C82C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2CAF-F657-4974-B9B9-E34AB07DD67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EF0A-4C4A-4AAA-8496-0351979FC023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59871-4591-43AB-B702-FA677D16D6B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90FD-8DC7-433F-9F4C-B88EEFA50013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C6B4-9ABF-4D4B-A3F4-EAF7F53F77F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1618-4EDF-4BE3-AE2B-0958732EE342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EE9B-65E4-468B-8328-ABDAF9F5135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69D4-657F-4EE3-8285-DA7BDC804DEB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FAD6C-E846-4D21-9ED0-9D81D3C96E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1FCD-1E56-4EA7-8BFB-B98E237889DD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342A-2F6C-447E-9FB9-22AE11BE9FF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EAC2-0E9E-479C-A52D-BD1830B822B4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C240-AE36-476A-98DC-88E05FEF527F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B611-89D6-447F-8510-EC4137A0A282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E1446-D16F-49DD-9CD8-A0F8DD8E428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7F97F-0DFA-4089-82E0-5D3016BE22EC}" type="datetime1">
              <a:rPr lang="tr-TR" smtClean="0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7740D0B-02CE-4112-9728-DF2347511AC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7" r:id="rId12"/>
    <p:sldLayoutId id="2147484058" r:id="rId13"/>
    <p:sldLayoutId id="2147484059" r:id="rId14"/>
    <p:sldLayoutId id="2147484060" r:id="rId15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ds.yahoo.com/_ylt=A0WTb_5e8eZKXS8BFiGjzbkF/SIG=126gseq5n/EXP=1256735454/**http:/www.med.ucalgary.ca/webs/iii/microscope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http://cgb.indiana.edu/images/resources/bioradicycler.png&amp;imgrefurl=http://cgb.indiana.edu/genomics/equipment/7&amp;h=600&amp;w=800&amp;sz=498&amp;hl=tr&amp;start=8&amp;tbnid=bqvTpUSoKnHS1M:&amp;tbnh=107&amp;tbnw=143&amp;prev=/images?q=pcr+real+time&amp;gbv=2&amp;svnum=10&amp;hl=tr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hyperlink" Target="http://images.google.com.tr/imgres?imgurl=http://www.mpi-magdeburg.mpg.de/research/groups/bpt/MDCK_3-53_25h_10x1.JPG&amp;imgrefurl=http://www.gmu.edu/departments/mmb/baranova/pages/ppt/biotech-lec5.ppt&amp;h=1536&amp;w=2048&amp;sz=69&amp;hl=tr&amp;start=1&amp;tbnid=8w7s0rRiIbmLBM:&amp;tbnh=113&amp;tbnw=150&amp;prev=/images?q=cell+culture+vero&amp;gbv=2&amp;svnum=10&amp;hl=tr" TargetMode="Externa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kkka.thsk.saglik.gov.tr/" TargetMode="Externa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rds.yahoo.com/_ylt=A9G_bDlEJFVITYAAP1eJzbkF;_ylu=X3oDMTBxZXJ2ZzFwBHBvcwMxNQRzZWMDc3IEdnRpZANJOTk5Xzcz/SIG=1jov3jg08/EXP=1213625796/**http:/images.search.yahoo.com/images/view?back=http://images.search.yahoo.com/search/images?p=blood+transfusion&amp;fr=fptb-hptb8&amp;ei=utf-8&amp;js=1&amp;x=wrt&amp;w=180&amp;h=164&amp;imgurl=www.adfero.co.uk/photo/blood-transfusion-$13619$180.jpg&amp;rurl=http://www.adfero.co.uk/news/news/health/transfusion-patients-at-vcjd-risk-$460473.htm&amp;size=19kB&amp;name=blood-transfusion-$13619$180.jpg&amp;p=blood+transfusion&amp;type=JPG&amp;oid=db8b261f4102c374&amp;no=15&amp;sigr=12mvi0rm0&amp;sigi=11nsks4rk&amp;sigb=132bh3v35&amp;tt=12321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ds.yahoo.com/_ylt=A9ibyGZ96fNFXVkASxSjzbkF;_ylu=X3oDMTBsMW5yM3VoBHNlYwNwcm9mBHZ0aWQDSTA2Nl84OA--/SIG=12hdqrmtr/EXP=1173699325/**http:/pathmicro.med.sc.edu/mhunt/arenavirus%20tacaribe.jpg" TargetMode="External"/><Relationship Id="rId7" Type="http://schemas.openxmlformats.org/officeDocument/2006/relationships/hyperlink" Target="http://rds.yahoo.com/_ylt=A9ibyGaW6vNFt1oAnB2JzbkF;_ylu=X3oDMTBwNWtzOW1qBHBvcwMzBHNlYwNzcgR2dGlkA0kwNjZfODg-/SIG=1hmudftv7/EXP=1173699606/**http:/images.search.yahoo.com/search/images/view?back=http://images.search.yahoo.com/search/images?p=Yellow+fever+virus&amp;ei=UTF-8&amp;fr=yfp-t-501&amp;x=wrt&amp;w=686&amp;h=396&amp;imgurl=eee.uci.edu/clients/bjbecker/PlaguesandPeople/yellowfevirus.jpg&amp;rurl=http://eee.uci.edu/clients/bjbecker/PlaguesandPeople/lecture13.html&amp;size=83.6kB&amp;name=yellowfevirus.jpg&amp;p=Yellow+fever+virus&amp;type=jpeg&amp;no=3&amp;tt=110&amp;oid=1f54a6dc75446ca8&amp;ei=UTF-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hyperlink" Target="http://rds.yahoo.com/_ylt=A9iby4AZ6vNFk2IBcwGjzbkF;_ylu=X3oDMTBsMW5yM3VoBHNlYwNwcm9mBHZ0aWQDSTA2Nl84OA--/SIG=12tlkivvj/EXP=1173699481/**http:/www.auburn.edu/academic/science_math/deans_research/ebolavirus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_al__ma_Sayfas_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611188" y="1484313"/>
            <a:ext cx="7948612" cy="4897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tr-TR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KIRIM-KONGO KANAMALI ATEŞİ</a:t>
            </a:r>
          </a:p>
          <a:p>
            <a:pPr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(Hekimler İçin) </a:t>
            </a:r>
          </a:p>
          <a:p>
            <a:pPr>
              <a:lnSpc>
                <a:spcPct val="150000"/>
              </a:lnSpc>
              <a:defRPr/>
            </a:pPr>
            <a:endParaRPr lang="tr-TR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>
              <a:lnSpc>
                <a:spcPct val="150000"/>
              </a:lnSpc>
              <a:defRPr/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Resi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967166" cy="343247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81" name="Rectangle 32"/>
          <p:cNvSpPr>
            <a:spLocks noChangeArrowheads="1"/>
          </p:cNvSpPr>
          <p:nvPr/>
        </p:nvSpPr>
        <p:spPr bwMode="auto">
          <a:xfrm>
            <a:off x="611188" y="908050"/>
            <a:ext cx="822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2800" b="1" dirty="0"/>
              <a:t>Kelkit Vadisi’nde KKKA </a:t>
            </a:r>
            <a:r>
              <a:rPr lang="tr-TR" altLang="tr-TR" sz="2800" b="1" dirty="0" err="1"/>
              <a:t>S</a:t>
            </a:r>
            <a:r>
              <a:rPr lang="tr-TR" altLang="tr-TR" sz="2800" b="1" dirty="0" err="1" smtClean="0"/>
              <a:t>eroprevalansı</a:t>
            </a:r>
            <a:r>
              <a:rPr lang="tr-TR" altLang="tr-TR" sz="2800" b="1" dirty="0" smtClean="0"/>
              <a:t> </a:t>
            </a:r>
            <a:endParaRPr lang="en-US" altLang="tr-TR" sz="2800" b="1" dirty="0"/>
          </a:p>
        </p:txBody>
      </p:sp>
      <p:sp>
        <p:nvSpPr>
          <p:cNvPr id="7" name="Dikdörtgen Belirtme Çizgisi 6"/>
          <p:cNvSpPr/>
          <p:nvPr/>
        </p:nvSpPr>
        <p:spPr>
          <a:xfrm>
            <a:off x="3707904" y="1740719"/>
            <a:ext cx="3168351" cy="464145"/>
          </a:xfrm>
          <a:prstGeom prst="wedgeRectCallout">
            <a:avLst>
              <a:gd name="adj1" fmla="val -6677"/>
              <a:gd name="adj2" fmla="val 29968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bg1"/>
                </a:solidFill>
              </a:rPr>
              <a:t>Kırsal kesimde %</a:t>
            </a:r>
            <a:r>
              <a:rPr lang="tr-TR" sz="2000" b="1" dirty="0" smtClean="0">
                <a:solidFill>
                  <a:schemeClr val="bg1"/>
                </a:solidFill>
              </a:rPr>
              <a:t>10 </a:t>
            </a:r>
            <a:r>
              <a:rPr lang="tr-TR" sz="2000" dirty="0" smtClean="0">
                <a:solidFill>
                  <a:schemeClr val="bg1"/>
                </a:solidFill>
              </a:rPr>
              <a:t>(2009</a:t>
            </a:r>
            <a:r>
              <a:rPr lang="tr-TR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Dikdörtgen 8"/>
          <p:cNvSpPr>
            <a:spLocks noChangeArrowheads="1"/>
          </p:cNvSpPr>
          <p:nvPr/>
        </p:nvSpPr>
        <p:spPr bwMode="auto">
          <a:xfrm>
            <a:off x="6030291" y="6525344"/>
            <a:ext cx="3150221" cy="3432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1400" dirty="0" smtClean="0">
                <a:solidFill>
                  <a:srgbClr val="FFFF66"/>
                </a:solidFill>
                <a:cs typeface="Times New Roman" pitchFamily="18" charset="0"/>
              </a:rPr>
              <a:t>Bodur</a:t>
            </a:r>
            <a:r>
              <a:rPr lang="tr-TR" altLang="tr-TR" sz="1400" dirty="0" smtClean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tr-TR" altLang="tr-TR" sz="1400" dirty="0">
                <a:solidFill>
                  <a:srgbClr val="FFFF66"/>
                </a:solidFill>
                <a:cs typeface="Times New Roman" pitchFamily="18" charset="0"/>
              </a:rPr>
              <a:t>H</a:t>
            </a:r>
            <a:r>
              <a:rPr lang="tr-TR" altLang="tr-TR" sz="1400" dirty="0" smtClean="0">
                <a:solidFill>
                  <a:srgbClr val="FFFF66"/>
                </a:solidFill>
                <a:cs typeface="Times New Roman" pitchFamily="18" charset="0"/>
              </a:rPr>
              <a:t>, </a:t>
            </a:r>
            <a:r>
              <a:rPr lang="tr-TR" altLang="tr-TR" sz="1400" dirty="0">
                <a:solidFill>
                  <a:srgbClr val="FFFF66"/>
                </a:solidFill>
                <a:cs typeface="Times New Roman" pitchFamily="18" charset="0"/>
              </a:rPr>
              <a:t>et al. </a:t>
            </a:r>
            <a:r>
              <a:rPr lang="tr-TR" altLang="tr-TR" sz="1400" dirty="0" err="1" smtClean="0">
                <a:solidFill>
                  <a:srgbClr val="FFFF66"/>
                </a:solidFill>
                <a:cs typeface="Times New Roman" pitchFamily="18" charset="0"/>
              </a:rPr>
              <a:t>Emerg</a:t>
            </a:r>
            <a:r>
              <a:rPr lang="tr-TR" altLang="tr-TR" sz="1400" dirty="0" smtClean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tr-TR" altLang="tr-TR" sz="1400" dirty="0" err="1" smtClean="0">
                <a:solidFill>
                  <a:srgbClr val="FFFF66"/>
                </a:solidFill>
                <a:cs typeface="Times New Roman" pitchFamily="18" charset="0"/>
              </a:rPr>
              <a:t>Infect</a:t>
            </a:r>
            <a:r>
              <a:rPr lang="tr-TR" altLang="tr-TR" sz="1400" dirty="0" smtClean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tr-TR" altLang="tr-TR" sz="1400" dirty="0" err="1" smtClean="0">
                <a:solidFill>
                  <a:srgbClr val="FFFF66"/>
                </a:solidFill>
                <a:cs typeface="Times New Roman" pitchFamily="18" charset="0"/>
              </a:rPr>
              <a:t>Dis</a:t>
            </a:r>
            <a:r>
              <a:rPr lang="tr-TR" altLang="tr-TR" sz="1400" dirty="0" smtClean="0">
                <a:solidFill>
                  <a:srgbClr val="FFFF66"/>
                </a:solidFill>
                <a:cs typeface="Times New Roman" pitchFamily="18" charset="0"/>
              </a:rPr>
              <a:t> 2012</a:t>
            </a:r>
            <a:endParaRPr lang="tr-TR" altLang="tr-TR" sz="1400" dirty="0">
              <a:solidFill>
                <a:srgbClr val="FFFF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İçerik Yer Tutucusu 1"/>
          <p:cNvSpPr>
            <a:spLocks noGrp="1"/>
          </p:cNvSpPr>
          <p:nvPr>
            <p:ph idx="4294967295"/>
          </p:nvPr>
        </p:nvSpPr>
        <p:spPr>
          <a:xfrm>
            <a:off x="684213" y="1600200"/>
            <a:ext cx="7545387" cy="4525963"/>
          </a:xfrm>
        </p:spPr>
        <p:txBody>
          <a:bodyPr/>
          <a:lstStyle/>
          <a:p>
            <a:pPr lvl="1" algn="just">
              <a:lnSpc>
                <a:spcPct val="120000"/>
              </a:lnSpc>
              <a:buFontTx/>
              <a:buChar char="•"/>
            </a:pP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Enfekte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kene tutunması/keneyle temas (kene kırma)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Viremik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hayvanlar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Hayvana ait kan ve dokulara temas</a:t>
            </a:r>
          </a:p>
        </p:txBody>
      </p:sp>
      <p:sp>
        <p:nvSpPr>
          <p:cNvPr id="26628" name="Unvan 2"/>
          <p:cNvSpPr>
            <a:spLocks noGrp="1"/>
          </p:cNvSpPr>
          <p:nvPr>
            <p:ph type="title" idx="4294967295"/>
          </p:nvPr>
        </p:nvSpPr>
        <p:spPr>
          <a:xfrm>
            <a:off x="-19050" y="765175"/>
            <a:ext cx="8229600" cy="1143000"/>
          </a:xfrm>
        </p:spPr>
        <p:txBody>
          <a:bodyPr/>
          <a:lstStyle/>
          <a:p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KKKA Bulaş Yolları-1</a:t>
            </a:r>
          </a:p>
        </p:txBody>
      </p:sp>
      <p:pic>
        <p:nvPicPr>
          <p:cNvPr id="26629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60800"/>
            <a:ext cx="47593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300" y="3255963"/>
            <a:ext cx="3813175" cy="2859087"/>
          </a:xfrm>
          <a:prstGeom prst="rect">
            <a:avLst/>
          </a:prstGeom>
          <a:noFill/>
          <a:ln>
            <a:noFill/>
          </a:ln>
          <a:effectLst>
            <a:outerShdw blurRad="177800" dist="203199" dir="2280003" algn="ctr" rotWithShape="0">
              <a:schemeClr val="bg2">
                <a:alpha val="79999"/>
              </a:schemeClr>
            </a:outerShdw>
          </a:effectLst>
          <a:extLst/>
        </p:spPr>
      </p:pic>
      <p:pic>
        <p:nvPicPr>
          <p:cNvPr id="2663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500438"/>
            <a:ext cx="1982788" cy="175101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Unvan 2"/>
          <p:cNvSpPr txBox="1">
            <a:spLocks/>
          </p:cNvSpPr>
          <p:nvPr/>
        </p:nvSpPr>
        <p:spPr bwMode="auto">
          <a:xfrm>
            <a:off x="-190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altLang="tr-TR" sz="2800" b="1"/>
              <a:t>KKKA Bulaş Yolları-2</a:t>
            </a:r>
          </a:p>
        </p:txBody>
      </p:sp>
      <p:pic>
        <p:nvPicPr>
          <p:cNvPr id="27653" name="Picture 5" descr="blood_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1650" y="1988840"/>
            <a:ext cx="22923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kdörtgen 3"/>
          <p:cNvSpPr/>
          <p:nvPr/>
        </p:nvSpPr>
        <p:spPr>
          <a:xfrm>
            <a:off x="611560" y="2060848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2" algn="just">
              <a:lnSpc>
                <a:spcPct val="120000"/>
              </a:lnSpc>
              <a:buFontTx/>
              <a:buChar char="•"/>
              <a:defRPr/>
            </a:pPr>
            <a:r>
              <a:rPr lang="tr-TR" altLang="tr-TR" sz="2200" dirty="0"/>
              <a:t> </a:t>
            </a:r>
            <a:r>
              <a:rPr lang="tr-TR" altLang="tr-TR" sz="2200" dirty="0" err="1"/>
              <a:t>E</a:t>
            </a:r>
            <a:r>
              <a:rPr lang="tr-TR" altLang="tr-TR" sz="2200" dirty="0" err="1" smtClean="0"/>
              <a:t>nfekte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hastalardan (hastanede, toplumda)</a:t>
            </a:r>
          </a:p>
          <a:p>
            <a:pPr marL="1292225" lvl="3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200" dirty="0"/>
              <a:t>Direkt temas</a:t>
            </a:r>
          </a:p>
          <a:p>
            <a:pPr marL="1292225" lvl="3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200" dirty="0" err="1"/>
              <a:t>E</a:t>
            </a:r>
            <a:r>
              <a:rPr lang="tr-TR" altLang="tr-TR" sz="2200" dirty="0" err="1" smtClean="0"/>
              <a:t>nfekte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doku ve kan teması ile</a:t>
            </a:r>
          </a:p>
          <a:p>
            <a:pPr marL="720725" lvl="3" algn="just">
              <a:lnSpc>
                <a:spcPct val="120000"/>
              </a:lnSpc>
              <a:buFontTx/>
              <a:buChar char="•"/>
              <a:defRPr/>
            </a:pPr>
            <a:r>
              <a:rPr lang="tr-TR" altLang="tr-TR" sz="2200" dirty="0"/>
              <a:t> Anneden bebeğe (</a:t>
            </a:r>
            <a:r>
              <a:rPr lang="tr-TR" altLang="tr-TR" sz="2200" dirty="0" err="1"/>
              <a:t>vertikal</a:t>
            </a:r>
            <a:r>
              <a:rPr lang="tr-TR" altLang="tr-TR" sz="2200" dirty="0"/>
              <a:t> bulaş)</a:t>
            </a:r>
          </a:p>
          <a:p>
            <a:pPr marL="720725" lvl="3" algn="just">
              <a:lnSpc>
                <a:spcPct val="120000"/>
              </a:lnSpc>
              <a:buFontTx/>
              <a:buChar char="•"/>
              <a:defRPr/>
            </a:pPr>
            <a:r>
              <a:rPr lang="tr-TR" altLang="tr-TR" sz="2200" dirty="0"/>
              <a:t> Laboratuvardan direkt temas </a:t>
            </a:r>
            <a:r>
              <a:rPr lang="tr-TR" altLang="tr-TR" sz="2200" dirty="0" smtClean="0"/>
              <a:t>ile</a:t>
            </a:r>
            <a:endParaRPr lang="tr-TR" altLang="tr-TR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İçerik Yer Tutucusu 1"/>
          <p:cNvSpPr>
            <a:spLocks noGrp="1"/>
          </p:cNvSpPr>
          <p:nvPr>
            <p:ph idx="4294967295"/>
          </p:nvPr>
        </p:nvSpPr>
        <p:spPr>
          <a:xfrm>
            <a:off x="1187450" y="2133600"/>
            <a:ext cx="7366000" cy="4525963"/>
          </a:xfrm>
        </p:spPr>
        <p:txBody>
          <a:bodyPr/>
          <a:lstStyle/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Endemik bölgede yaşayan/ziyaretçi 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Çiftçiler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Hayvancılık yapanlar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Kasaplar, mezbaha çalışanları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Veteriner hekimler 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Sağlık personeli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Laboratuvar çalışanları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Hasta yakınları</a:t>
            </a:r>
          </a:p>
        </p:txBody>
      </p:sp>
      <p:sp>
        <p:nvSpPr>
          <p:cNvPr id="29700" name="Unvan 2"/>
          <p:cNvSpPr>
            <a:spLocks noGrp="1"/>
          </p:cNvSpPr>
          <p:nvPr>
            <p:ph type="title" idx="4294967295"/>
          </p:nvPr>
        </p:nvSpPr>
        <p:spPr>
          <a:xfrm>
            <a:off x="179388" y="1052513"/>
            <a:ext cx="8229600" cy="1143000"/>
          </a:xfrm>
        </p:spPr>
        <p:txBody>
          <a:bodyPr/>
          <a:lstStyle/>
          <a:p>
            <a:r>
              <a:rPr lang="tr-TR" altLang="tr-TR" sz="2800" b="1" smtClean="0">
                <a:latin typeface="Arial" pitchFamily="34" charset="0"/>
                <a:cs typeface="Arial" pitchFamily="34" charset="0"/>
              </a:rPr>
              <a:t>KKKA İçin Risk Grupları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Unvan 2"/>
          <p:cNvSpPr>
            <a:spLocks noGrp="1"/>
          </p:cNvSpPr>
          <p:nvPr>
            <p:ph type="title" idx="4294967295"/>
          </p:nvPr>
        </p:nvSpPr>
        <p:spPr>
          <a:xfrm>
            <a:off x="107950" y="620713"/>
            <a:ext cx="8229600" cy="1143000"/>
          </a:xfrm>
        </p:spPr>
        <p:txBody>
          <a:bodyPr/>
          <a:lstStyle/>
          <a:p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KKKA Virüsünün </a:t>
            </a:r>
            <a:r>
              <a:rPr lang="tr-TR" altLang="tr-TR" sz="2800" b="1" dirty="0">
                <a:latin typeface="Arial" pitchFamily="34" charset="0"/>
                <a:cs typeface="Arial" pitchFamily="34" charset="0"/>
              </a:rPr>
              <a:t>Y</a:t>
            </a:r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apısı</a:t>
            </a:r>
          </a:p>
        </p:txBody>
      </p:sp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tr-TR" altLang="tr-TR" sz="2200" b="1">
                <a:solidFill>
                  <a:srgbClr val="000000"/>
                </a:solidFill>
              </a:rPr>
              <a:t>3 RNA bölgesi içerir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292725" y="1700213"/>
            <a:ext cx="3455988" cy="1008062"/>
          </a:xfrm>
          <a:prstGeom prst="rect">
            <a:avLst/>
          </a:prstGeom>
          <a:solidFill>
            <a:srgbClr val="BBE0E3"/>
          </a:solidFill>
          <a:ln w="57150">
            <a:solidFill>
              <a:srgbClr val="9900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>
                <a:solidFill>
                  <a:srgbClr val="333399"/>
                </a:solidFill>
                <a:cs typeface="+mn-cs"/>
              </a:rPr>
              <a:t>L ( </a:t>
            </a:r>
            <a:r>
              <a:rPr lang="tr-TR" altLang="tr-TR" b="1" kern="0" dirty="0" err="1">
                <a:solidFill>
                  <a:srgbClr val="333399"/>
                </a:solidFill>
                <a:cs typeface="+mn-cs"/>
              </a:rPr>
              <a:t>Large</a:t>
            </a:r>
            <a:r>
              <a:rPr lang="tr-TR" altLang="tr-TR" b="1" kern="0" dirty="0">
                <a:solidFill>
                  <a:srgbClr val="333399"/>
                </a:solidFill>
                <a:cs typeface="+mn-cs"/>
              </a:rPr>
              <a:t> 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err="1">
                <a:solidFill>
                  <a:srgbClr val="333399"/>
                </a:solidFill>
                <a:cs typeface="+mn-cs"/>
              </a:rPr>
              <a:t>Viral</a:t>
            </a:r>
            <a:r>
              <a:rPr lang="tr-TR" altLang="tr-TR" b="1" kern="0" dirty="0">
                <a:solidFill>
                  <a:srgbClr val="333399"/>
                </a:solidFill>
                <a:cs typeface="+mn-cs"/>
              </a:rPr>
              <a:t> RNA </a:t>
            </a:r>
            <a:r>
              <a:rPr lang="tr-TR" altLang="tr-TR" b="1" kern="0" dirty="0" err="1">
                <a:solidFill>
                  <a:srgbClr val="333399"/>
                </a:solidFill>
                <a:cs typeface="+mn-cs"/>
              </a:rPr>
              <a:t>polimeraz</a:t>
            </a:r>
            <a:r>
              <a:rPr lang="tr-TR" altLang="tr-TR" b="1" kern="0" dirty="0">
                <a:solidFill>
                  <a:srgbClr val="333399"/>
                </a:solidFill>
                <a:cs typeface="+mn-cs"/>
              </a:rPr>
              <a:t> 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64163" y="3213100"/>
            <a:ext cx="3382962" cy="1008063"/>
          </a:xfrm>
          <a:prstGeom prst="rect">
            <a:avLst/>
          </a:prstGeom>
          <a:solidFill>
            <a:srgbClr val="FFFFFF"/>
          </a:solidFill>
          <a:ln w="57150">
            <a:solidFill>
              <a:srgbClr val="66FF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>
                <a:solidFill>
                  <a:srgbClr val="333399"/>
                </a:solidFill>
                <a:cs typeface="+mn-cs"/>
              </a:rPr>
              <a:t>M (</a:t>
            </a:r>
            <a:r>
              <a:rPr lang="tr-TR" altLang="tr-TR" b="1" kern="0" dirty="0" err="1">
                <a:solidFill>
                  <a:srgbClr val="333399"/>
                </a:solidFill>
                <a:cs typeface="+mn-cs"/>
              </a:rPr>
              <a:t>Medium</a:t>
            </a:r>
            <a:r>
              <a:rPr lang="tr-TR" altLang="tr-TR" b="1" kern="0" dirty="0">
                <a:solidFill>
                  <a:srgbClr val="333399"/>
                </a:solidFill>
                <a:cs typeface="+mn-cs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>
                <a:solidFill>
                  <a:srgbClr val="333399"/>
                </a:solidFill>
                <a:cs typeface="+mn-cs"/>
              </a:rPr>
              <a:t>Yapısal proteinler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>
                <a:solidFill>
                  <a:srgbClr val="333399"/>
                </a:solidFill>
                <a:cs typeface="+mn-cs"/>
              </a:rPr>
              <a:t>(</a:t>
            </a:r>
            <a:r>
              <a:rPr lang="tr-TR" altLang="tr-TR" b="1" kern="0" dirty="0" err="1">
                <a:solidFill>
                  <a:srgbClr val="333399"/>
                </a:solidFill>
                <a:cs typeface="+mn-cs"/>
              </a:rPr>
              <a:t>Gn</a:t>
            </a:r>
            <a:r>
              <a:rPr lang="tr-TR" altLang="tr-TR" b="1" kern="0" dirty="0">
                <a:solidFill>
                  <a:srgbClr val="333399"/>
                </a:solidFill>
                <a:cs typeface="+mn-cs"/>
              </a:rPr>
              <a:t> ve </a:t>
            </a:r>
            <a:r>
              <a:rPr lang="tr-TR" altLang="tr-TR" b="1" kern="0" dirty="0" err="1">
                <a:solidFill>
                  <a:srgbClr val="333399"/>
                </a:solidFill>
                <a:cs typeface="+mn-cs"/>
              </a:rPr>
              <a:t>Gc</a:t>
            </a:r>
            <a:r>
              <a:rPr lang="tr-TR" altLang="tr-TR" b="1" kern="0" dirty="0">
                <a:solidFill>
                  <a:srgbClr val="333399"/>
                </a:solidFill>
                <a:cs typeface="+mn-cs"/>
              </a:rPr>
              <a:t>)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435600" y="4797425"/>
            <a:ext cx="3384550" cy="1008063"/>
          </a:xfrm>
          <a:prstGeom prst="rect">
            <a:avLst/>
          </a:prstGeom>
          <a:solidFill>
            <a:srgbClr val="CCECFF"/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>
                <a:solidFill>
                  <a:srgbClr val="333399"/>
                </a:solidFill>
                <a:cs typeface="+mn-cs"/>
              </a:rPr>
              <a:t>S ( Small)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>
                <a:solidFill>
                  <a:srgbClr val="333399"/>
                </a:solidFill>
                <a:cs typeface="+mn-cs"/>
              </a:rPr>
              <a:t>Nukleokapsid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>
                <a:solidFill>
                  <a:srgbClr val="333399"/>
                </a:solidFill>
                <a:cs typeface="+mn-cs"/>
              </a:rPr>
              <a:t>protein (N)</a:t>
            </a:r>
          </a:p>
        </p:txBody>
      </p:sp>
      <p:pic>
        <p:nvPicPr>
          <p:cNvPr id="30728" name="Picture 7" descr="buny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141663"/>
            <a:ext cx="299243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71550" y="3141663"/>
            <a:ext cx="7207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1000" b="1" kern="0" dirty="0" err="1">
                <a:solidFill>
                  <a:srgbClr val="000000"/>
                </a:solidFill>
                <a:cs typeface="+mn-cs"/>
              </a:rPr>
              <a:t>Lipid</a:t>
            </a:r>
            <a:r>
              <a:rPr lang="tr-TR" altLang="tr-TR" sz="1000" b="1" kern="0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1000" b="1" kern="0" dirty="0" err="1">
                <a:solidFill>
                  <a:srgbClr val="000000"/>
                </a:solidFill>
                <a:cs typeface="+mn-cs"/>
              </a:rPr>
              <a:t>membran</a:t>
            </a:r>
            <a:endParaRPr lang="tr-TR" altLang="tr-TR" sz="1000" b="1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524000" y="5638800"/>
            <a:ext cx="230346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err="1">
                <a:solidFill>
                  <a:srgbClr val="000000"/>
                </a:solidFill>
                <a:cs typeface="+mn-cs"/>
              </a:rPr>
              <a:t>Bunyaviridae</a:t>
            </a:r>
            <a:endParaRPr lang="tr-TR" altLang="tr-TR" b="1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2484438" y="1844675"/>
            <a:ext cx="2808287" cy="1944688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ker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3132138" y="4724400"/>
            <a:ext cx="2232025" cy="5762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ker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V="1">
            <a:off x="3203575" y="3573463"/>
            <a:ext cx="2160588" cy="360362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kern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Unvan 2"/>
          <p:cNvSpPr>
            <a:spLocks noGrp="1"/>
          </p:cNvSpPr>
          <p:nvPr>
            <p:ph type="title" idx="4294967295"/>
          </p:nvPr>
        </p:nvSpPr>
        <p:spPr>
          <a:xfrm>
            <a:off x="3175" y="765175"/>
            <a:ext cx="8229600" cy="1143000"/>
          </a:xfrm>
        </p:spPr>
        <p:txBody>
          <a:bodyPr/>
          <a:lstStyle/>
          <a:p>
            <a:r>
              <a:rPr lang="tr-TR" altLang="tr-TR" sz="2800" b="1" smtClean="0">
                <a:latin typeface="Arial" pitchFamily="34" charset="0"/>
                <a:cs typeface="Arial" pitchFamily="34" charset="0"/>
              </a:rPr>
              <a:t>KKKA Virüsü</a:t>
            </a:r>
          </a:p>
        </p:txBody>
      </p:sp>
      <p:sp>
        <p:nvSpPr>
          <p:cNvPr id="28676" name="İçerik Yer Tutucusu 5"/>
          <p:cNvSpPr>
            <a:spLocks noGrp="1"/>
          </p:cNvSpPr>
          <p:nvPr>
            <p:ph idx="4294967295"/>
          </p:nvPr>
        </p:nvSpPr>
        <p:spPr>
          <a:xfrm>
            <a:off x="1116013" y="1773238"/>
            <a:ext cx="8229600" cy="525621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Dış ortama nispeten dayanıksız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Konak  dışında uzun süre yaşayamaz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Ultraviyole ile hızla ölür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56°C’de 30 dakikada  </a:t>
            </a:r>
            <a:r>
              <a:rPr lang="tr-TR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inaktive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olur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%1 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Sodyum </a:t>
            </a:r>
            <a:r>
              <a:rPr lang="tr-TR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hipoklorit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 %2 </a:t>
            </a:r>
            <a:r>
              <a:rPr lang="tr-TR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gluteraldehide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duyarlı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Ortam </a:t>
            </a:r>
            <a:r>
              <a:rPr lang="tr-TR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pH’sına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duyarlı (düşük </a:t>
            </a:r>
            <a:r>
              <a:rPr lang="tr-TR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pH’da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inaktif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Hücre kültürlerinde üretilebilir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Ribavirine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in-</a:t>
            </a:r>
            <a:r>
              <a:rPr lang="tr-TR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vitro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duyarlı</a:t>
            </a:r>
          </a:p>
          <a:p>
            <a:pPr marL="0" indent="0">
              <a:buClr>
                <a:srgbClr val="FF0000"/>
              </a:buClr>
              <a:buFont typeface="Arial" pitchFamily="34" charset="0"/>
              <a:buNone/>
              <a:defRPr/>
            </a:pPr>
            <a:endParaRPr lang="tr-TR" alt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Unvan 2"/>
          <p:cNvSpPr>
            <a:spLocks noGrp="1"/>
          </p:cNvSpPr>
          <p:nvPr>
            <p:ph type="title" idx="4294967295"/>
          </p:nvPr>
        </p:nvSpPr>
        <p:spPr>
          <a:xfrm>
            <a:off x="107950" y="836613"/>
            <a:ext cx="8229600" cy="1143000"/>
          </a:xfrm>
        </p:spPr>
        <p:txBody>
          <a:bodyPr/>
          <a:lstStyle/>
          <a:p>
            <a:r>
              <a:rPr lang="tr-TR" altLang="tr-TR" sz="2800" b="1" smtClean="0">
                <a:latin typeface="Arial" pitchFamily="34" charset="0"/>
                <a:cs typeface="Arial" pitchFamily="34" charset="0"/>
              </a:rPr>
              <a:t>KKKA Patogenezi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916113"/>
            <a:ext cx="8229600" cy="4525962"/>
          </a:xfrm>
        </p:spPr>
        <p:txBody>
          <a:bodyPr/>
          <a:lstStyle/>
          <a:p>
            <a:pPr marL="685800" eaLnBrk="1" hangingPunct="1">
              <a:lnSpc>
                <a:spcPct val="170000"/>
              </a:lnSpc>
              <a:buSzPct val="160000"/>
            </a:pPr>
            <a:r>
              <a:rPr lang="tr-TR" altLang="tr-TR" sz="2200" smtClean="0">
                <a:latin typeface="Arial" pitchFamily="34" charset="0"/>
              </a:rPr>
              <a:t>Dendritik hücreler, endotel, monositler, makrofajlar, hepatositler, adrenal hücreleri virüs ana hedefi ! </a:t>
            </a:r>
          </a:p>
          <a:p>
            <a:pPr marL="685800" eaLnBrk="1" hangingPunct="1">
              <a:buSzPct val="160000"/>
            </a:pPr>
            <a:r>
              <a:rPr lang="tr-TR" altLang="tr-TR" sz="2200" smtClean="0">
                <a:latin typeface="Arial" pitchFamily="34" charset="0"/>
              </a:rPr>
              <a:t>İnflamatuar mediyatörler</a:t>
            </a:r>
          </a:p>
          <a:p>
            <a:pPr marL="930275" lvl="1" indent="-342900" eaLnBrk="1" hangingPunct="1">
              <a:buSzPct val="160000"/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</a:rPr>
              <a:t>IL-6, IL-8, IL-10, TNF-alfa, NO......</a:t>
            </a:r>
            <a:endParaRPr lang="en-GB" altLang="tr-TR" sz="2200" smtClean="0">
              <a:latin typeface="Arial" pitchFamily="34" charset="0"/>
            </a:endParaRPr>
          </a:p>
          <a:p>
            <a:pPr marL="685800" eaLnBrk="1" hangingPunct="1">
              <a:buSzPct val="160000"/>
            </a:pPr>
            <a:r>
              <a:rPr lang="tr-TR" altLang="tr-TR" sz="2200" smtClean="0">
                <a:latin typeface="Arial" pitchFamily="34" charset="0"/>
              </a:rPr>
              <a:t>Koagülasyon fonksiyon defektleri, fibrinoliz </a:t>
            </a:r>
          </a:p>
          <a:p>
            <a:pPr marL="930275" lvl="1" indent="-342900" eaLnBrk="1" hangingPunct="1">
              <a:buSzPct val="160000"/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</a:rPr>
              <a:t>Peteşi, ekimoz, kanamalar</a:t>
            </a:r>
          </a:p>
          <a:p>
            <a:pPr marL="930275" lvl="1" indent="-342900" eaLnBrk="1" hangingPunct="1">
              <a:buSzPct val="160000"/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</a:rPr>
              <a:t>Yaygın damariçi pıhtılaşma (YDP)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Unvan 2"/>
          <p:cNvSpPr>
            <a:spLocks noGrp="1"/>
          </p:cNvSpPr>
          <p:nvPr>
            <p:ph type="title" idx="4294967295"/>
          </p:nvPr>
        </p:nvSpPr>
        <p:spPr>
          <a:xfrm>
            <a:off x="250825" y="595313"/>
            <a:ext cx="8229600" cy="1143000"/>
          </a:xfrm>
        </p:spPr>
        <p:txBody>
          <a:bodyPr/>
          <a:lstStyle/>
          <a:p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İnterferon(IF) Yanıtı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 t="5659"/>
          <a:stretch>
            <a:fillRect/>
          </a:stretch>
        </p:blipFill>
        <p:spPr bwMode="auto">
          <a:xfrm>
            <a:off x="323850" y="1412776"/>
            <a:ext cx="8572500" cy="5286375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8" name="Dikdörtgen Belirtme Çizgisi 7"/>
          <p:cNvSpPr/>
          <p:nvPr/>
        </p:nvSpPr>
        <p:spPr>
          <a:xfrm>
            <a:off x="6084888" y="4221163"/>
            <a:ext cx="2519362" cy="612775"/>
          </a:xfrm>
          <a:prstGeom prst="wedgeRectCallout">
            <a:avLst>
              <a:gd name="adj1" fmla="val -85252"/>
              <a:gd name="adj2" fmla="val 12141"/>
            </a:avLst>
          </a:prstGeom>
          <a:solidFill>
            <a:schemeClr val="tx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>
                <a:solidFill>
                  <a:srgbClr val="FFFF00"/>
                </a:solidFill>
              </a:rPr>
              <a:t>CCHFV IRF3 yolağını bozar*</a:t>
            </a:r>
          </a:p>
        </p:txBody>
      </p:sp>
      <p:sp>
        <p:nvSpPr>
          <p:cNvPr id="34822" name="Dikdörtgen 8"/>
          <p:cNvSpPr>
            <a:spLocks noChangeArrowheads="1"/>
          </p:cNvSpPr>
          <p:nvPr/>
        </p:nvSpPr>
        <p:spPr bwMode="auto">
          <a:xfrm>
            <a:off x="6227763" y="6550025"/>
            <a:ext cx="2651125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1200" dirty="0">
                <a:solidFill>
                  <a:srgbClr val="FFFF66"/>
                </a:solidFill>
                <a:cs typeface="Times New Roman" pitchFamily="18" charset="0"/>
              </a:rPr>
              <a:t>*</a:t>
            </a:r>
            <a:r>
              <a:rPr lang="tr-TR" altLang="tr-TR" sz="1200" dirty="0" err="1">
                <a:solidFill>
                  <a:srgbClr val="FFFF66"/>
                </a:solidFill>
                <a:cs typeface="Times New Roman" pitchFamily="18" charset="0"/>
              </a:rPr>
              <a:t>Andersson</a:t>
            </a:r>
            <a:r>
              <a:rPr lang="tr-TR" altLang="tr-TR" sz="1200" dirty="0">
                <a:solidFill>
                  <a:srgbClr val="FFFF66"/>
                </a:solidFill>
                <a:cs typeface="Times New Roman" pitchFamily="18" charset="0"/>
              </a:rPr>
              <a:t> I, et al. J </a:t>
            </a:r>
            <a:r>
              <a:rPr lang="tr-TR" altLang="tr-TR" sz="1200" dirty="0" err="1">
                <a:solidFill>
                  <a:srgbClr val="FFFF66"/>
                </a:solidFill>
                <a:cs typeface="Times New Roman" pitchFamily="18" charset="0"/>
              </a:rPr>
              <a:t>Med</a:t>
            </a:r>
            <a:r>
              <a:rPr lang="tr-TR" altLang="tr-TR" sz="1200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tr-TR" altLang="tr-TR" sz="1200" dirty="0" err="1">
                <a:solidFill>
                  <a:srgbClr val="FFFF66"/>
                </a:solidFill>
                <a:cs typeface="Times New Roman" pitchFamily="18" charset="0"/>
              </a:rPr>
              <a:t>virol</a:t>
            </a:r>
            <a:r>
              <a:rPr lang="tr-TR" altLang="tr-TR" sz="1200" dirty="0">
                <a:solidFill>
                  <a:srgbClr val="FFFF66"/>
                </a:solidFill>
                <a:cs typeface="Times New Roman" pitchFamily="18" charset="0"/>
              </a:rPr>
              <a:t>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Unvan 2"/>
          <p:cNvSpPr>
            <a:spLocks noGrp="1"/>
          </p:cNvSpPr>
          <p:nvPr>
            <p:ph type="title" idx="4294967295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r>
              <a:rPr lang="tr-TR" altLang="tr-TR" sz="2800" b="1" smtClean="0">
                <a:latin typeface="Arial" pitchFamily="34" charset="0"/>
                <a:cs typeface="Arial" pitchFamily="34" charset="0"/>
              </a:rPr>
              <a:t>Hastaneye Kabulde Virüs Yükü </a:t>
            </a:r>
            <a:r>
              <a:rPr lang="tr-TR" altLang="tr-TR" sz="2800" smtClean="0">
                <a:latin typeface="Arial" pitchFamily="34" charset="0"/>
                <a:cs typeface="Arial" pitchFamily="34" charset="0"/>
              </a:rPr>
              <a:t>(kopya/ml)</a:t>
            </a:r>
          </a:p>
        </p:txBody>
      </p:sp>
      <p:graphicFrame>
        <p:nvGraphicFramePr>
          <p:cNvPr id="36868" name="Object 5120"/>
          <p:cNvGraphicFramePr>
            <a:graphicFrameLocks noChangeAspect="1"/>
          </p:cNvGraphicFramePr>
          <p:nvPr/>
        </p:nvGraphicFramePr>
        <p:xfrm>
          <a:off x="520700" y="1628775"/>
          <a:ext cx="8099425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Prism Project" r:id="rId4" imgW="3666744" imgH="2974848" progId="">
                  <p:embed/>
                </p:oleObj>
              </mc:Choice>
              <mc:Fallback>
                <p:oleObj name="Prism Project" r:id="rId4" imgW="3666744" imgH="2974848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200"/>
                      <a:stretch>
                        <a:fillRect/>
                      </a:stretch>
                    </p:blipFill>
                    <p:spPr bwMode="auto">
                      <a:xfrm>
                        <a:off x="520700" y="1628775"/>
                        <a:ext cx="8099425" cy="4727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125"/>
          <p:cNvSpPr txBox="1">
            <a:spLocks noChangeArrowheads="1"/>
          </p:cNvSpPr>
          <p:nvPr/>
        </p:nvSpPr>
        <p:spPr bwMode="auto">
          <a:xfrm>
            <a:off x="2463800" y="3022600"/>
            <a:ext cx="1820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3200" b="1">
                <a:solidFill>
                  <a:schemeClr val="bg1"/>
                </a:solidFill>
              </a:rPr>
              <a:t>5.5E+09 </a:t>
            </a:r>
          </a:p>
        </p:txBody>
      </p:sp>
      <p:sp>
        <p:nvSpPr>
          <p:cNvPr id="36870" name="Text Box 5126"/>
          <p:cNvSpPr txBox="1">
            <a:spLocks noChangeArrowheads="1"/>
          </p:cNvSpPr>
          <p:nvPr/>
        </p:nvSpPr>
        <p:spPr bwMode="auto">
          <a:xfrm>
            <a:off x="5775325" y="4365625"/>
            <a:ext cx="1820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3200" b="1">
                <a:solidFill>
                  <a:schemeClr val="bg1"/>
                </a:solidFill>
              </a:rPr>
              <a:t>5.7E+08 </a:t>
            </a:r>
          </a:p>
        </p:txBody>
      </p:sp>
      <p:sp>
        <p:nvSpPr>
          <p:cNvPr id="36871" name="Text Box 5127"/>
          <p:cNvSpPr txBox="1">
            <a:spLocks noChangeArrowheads="1"/>
          </p:cNvSpPr>
          <p:nvPr/>
        </p:nvSpPr>
        <p:spPr bwMode="auto">
          <a:xfrm>
            <a:off x="5795963" y="1700213"/>
            <a:ext cx="382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4000"/>
              <a:t>*</a:t>
            </a: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5575300" y="6480175"/>
            <a:ext cx="3244850" cy="333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1200">
                <a:solidFill>
                  <a:srgbClr val="FFFF66"/>
                </a:solidFill>
              </a:rPr>
              <a:t>*Kaya S,</a:t>
            </a:r>
            <a:r>
              <a:rPr lang="tr-TR" altLang="tr-TR" sz="1200">
                <a:solidFill>
                  <a:srgbClr val="FFFF66"/>
                </a:solidFill>
                <a:cs typeface="Times New Roman" pitchFamily="18" charset="0"/>
              </a:rPr>
              <a:t> Elaldi N, et al. BMC Infect Dis,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1 Başlık"/>
          <p:cNvSpPr>
            <a:spLocks noGrp="1"/>
          </p:cNvSpPr>
          <p:nvPr>
            <p:ph type="title" idx="4294967295"/>
          </p:nvPr>
        </p:nvSpPr>
        <p:spPr>
          <a:xfrm>
            <a:off x="250825" y="1917700"/>
            <a:ext cx="8893175" cy="1296988"/>
          </a:xfrm>
        </p:spPr>
        <p:txBody>
          <a:bodyPr/>
          <a:lstStyle/>
          <a:p>
            <a:r>
              <a:rPr lang="tr-TR" altLang="tr-TR" sz="2400" smtClean="0">
                <a:latin typeface="Arial" pitchFamily="34" charset="0"/>
                <a:cs typeface="Arial" pitchFamily="34" charset="0"/>
              </a:rPr>
              <a:t>31 fatal olguda akut fazda serolojik ve virolojik analiz sonuçları (CÜTF)</a:t>
            </a:r>
          </a:p>
        </p:txBody>
      </p:sp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323850" y="3500438"/>
          <a:ext cx="8501063" cy="2230936"/>
        </p:xfrm>
        <a:graphic>
          <a:graphicData uri="http://schemas.openxmlformats.org/drawingml/2006/table">
            <a:tbl>
              <a:tblPr/>
              <a:tblGrid>
                <a:gridCol w="3990295"/>
                <a:gridCol w="2916819"/>
                <a:gridCol w="1593949"/>
              </a:tblGrid>
              <a:tr h="895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Değişken</a:t>
                      </a:r>
                      <a:endParaRPr kumimoji="0" lang="en-US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670" marB="4567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Pozitif olgu (n) 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Test sayısı (n) (%) </a:t>
                      </a:r>
                      <a:endParaRPr kumimoji="0" lang="en-US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670" marB="4567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P-değeri</a:t>
                      </a:r>
                      <a:endParaRPr kumimoji="0" lang="en-US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670" marB="4567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334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Anti-CCHFV </a:t>
                      </a:r>
                      <a:r>
                        <a:rPr kumimoji="0" lang="en-US" sz="2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IgM</a:t>
                      </a: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(+)</a:t>
                      </a:r>
                      <a:endParaRPr kumimoji="0" lang="en-US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PCR (+)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Anti-CCHFV </a:t>
                      </a:r>
                      <a:r>
                        <a:rPr kumimoji="0" lang="en-US" sz="2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Ig</a:t>
                      </a: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 (+)</a:t>
                      </a:r>
                      <a:endParaRPr kumimoji="0" lang="en-US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670" marB="4567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12/31 (39)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21/22 (95)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3/31 (10)</a:t>
                      </a:r>
                      <a:endParaRPr kumimoji="0" lang="en-US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670" marB="4567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&lt;0.0001</a:t>
                      </a:r>
                      <a:endParaRPr kumimoji="0" lang="en-US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670" marB="4567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F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1125538"/>
            <a:ext cx="86423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r-TR" sz="2800" b="1" kern="0" dirty="0" err="1">
                <a:ea typeface="+mj-ea"/>
              </a:rPr>
              <a:t>KKKA’da</a:t>
            </a:r>
            <a:r>
              <a:rPr lang="tr-TR" sz="2800" b="1" kern="0" dirty="0">
                <a:ea typeface="+mj-ea"/>
              </a:rPr>
              <a:t> </a:t>
            </a:r>
            <a:r>
              <a:rPr lang="tr-TR" sz="2800" b="1" kern="0" dirty="0" smtClean="0">
                <a:ea typeface="+mj-ea"/>
              </a:rPr>
              <a:t>Özgül Antikor Yokluğu</a:t>
            </a:r>
            <a:endParaRPr lang="tr-TR" sz="2800" b="1" kern="0" dirty="0">
              <a:ea typeface="+mj-ea"/>
            </a:endParaRPr>
          </a:p>
        </p:txBody>
      </p:sp>
      <p:sp>
        <p:nvSpPr>
          <p:cNvPr id="42003" name="Text Box 4"/>
          <p:cNvSpPr txBox="1">
            <a:spLocks noChangeArrowheads="1"/>
          </p:cNvSpPr>
          <p:nvPr/>
        </p:nvSpPr>
        <p:spPr bwMode="auto">
          <a:xfrm>
            <a:off x="5580063" y="6191969"/>
            <a:ext cx="3244850" cy="333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1200">
                <a:solidFill>
                  <a:srgbClr val="FFFF66"/>
                </a:solidFill>
              </a:rPr>
              <a:t>*Kaya S,</a:t>
            </a:r>
            <a:r>
              <a:rPr lang="tr-TR" altLang="tr-TR" sz="1200">
                <a:solidFill>
                  <a:srgbClr val="FFFF66"/>
                </a:solidFill>
                <a:cs typeface="Times New Roman" pitchFamily="18" charset="0"/>
              </a:rPr>
              <a:t> Elaldi N, et al. BMC Infect Dis,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971600" y="2276872"/>
            <a:ext cx="748823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altLang="tr-TR" dirty="0">
                <a:solidFill>
                  <a:schemeClr val="accent3">
                    <a:lumMod val="50000"/>
                  </a:schemeClr>
                </a:solidFill>
              </a:rPr>
              <a:t>Hekimlere yönelik bu bilgilendirme slayt setinin hazırlanmasında emeği </a:t>
            </a:r>
            <a:r>
              <a:rPr lang="tr-TR" altLang="tr-TR" dirty="0" smtClean="0">
                <a:solidFill>
                  <a:schemeClr val="accent3">
                    <a:lumMod val="50000"/>
                  </a:schemeClr>
                </a:solidFill>
              </a:rPr>
              <a:t>geçen Sivas Cumhuriyet Üniversitesi Tıp Fakültesi Öğretim Üyesi Sayın Prof. Dr. Nazif ELALDI ve Bakanlığımız Kırım </a:t>
            </a:r>
            <a:r>
              <a:rPr lang="tr-TR" altLang="tr-TR" dirty="0">
                <a:solidFill>
                  <a:schemeClr val="accent3">
                    <a:lumMod val="50000"/>
                  </a:schemeClr>
                </a:solidFill>
              </a:rPr>
              <a:t>Kongo Kanamalı Ateşi Bilim Kurulu üyelerine teşekkürlerimizi sunarız.</a:t>
            </a:r>
            <a:endParaRPr lang="fr-FR" altLang="tr-T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 idx="4294967295"/>
          </p:nvPr>
        </p:nvSpPr>
        <p:spPr>
          <a:xfrm>
            <a:off x="476250" y="846138"/>
            <a:ext cx="8667750" cy="1143000"/>
          </a:xfrm>
        </p:spPr>
        <p:txBody>
          <a:bodyPr/>
          <a:lstStyle/>
          <a:p>
            <a:r>
              <a:rPr lang="tr-TR" altLang="tr-TR" sz="2800" b="1" smtClean="0">
                <a:latin typeface="Arial" pitchFamily="34" charset="0"/>
                <a:cs typeface="Arial" pitchFamily="34" charset="0"/>
              </a:rPr>
              <a:t>KKKA’lı Hastalarda Düşük Seviyeli Virüs Titresi Özgül IgG Titresi İle Korele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41525"/>
            <a:ext cx="43815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55825"/>
            <a:ext cx="44005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6143625" y="6286500"/>
            <a:ext cx="2428875" cy="373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1400">
                <a:solidFill>
                  <a:srgbClr val="FFFF66"/>
                </a:solidFill>
              </a:rPr>
              <a:t>*</a:t>
            </a:r>
            <a:r>
              <a:rPr lang="tr-TR" altLang="tr-TR" sz="1400">
                <a:solidFill>
                  <a:srgbClr val="FFFF66"/>
                </a:solidFill>
                <a:cs typeface="Times New Roman" pitchFamily="18" charset="0"/>
              </a:rPr>
              <a:t> Wölfel R, et al. EID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250825" y="692150"/>
            <a:ext cx="8229600" cy="1143000"/>
          </a:xfrm>
        </p:spPr>
        <p:txBody>
          <a:bodyPr/>
          <a:lstStyle/>
          <a:p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Yaygın Damar İçi Pıhtılaşma </a:t>
            </a:r>
            <a:r>
              <a:rPr lang="tr-TR" altLang="tr-TR" sz="2800" b="1" dirty="0" err="1" smtClean="0">
                <a:latin typeface="Arial" pitchFamily="34" charset="0"/>
                <a:cs typeface="Arial" pitchFamily="34" charset="0"/>
              </a:rPr>
              <a:t>Patogenezi</a:t>
            </a:r>
            <a:endParaRPr lang="tr-TR" altLang="tr-TR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 t="6029" r="6573" b="1205"/>
          <a:stretch>
            <a:fillRect/>
          </a:stretch>
        </p:blipFill>
        <p:spPr bwMode="auto">
          <a:xfrm>
            <a:off x="285750" y="1500188"/>
            <a:ext cx="409416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76825" y="1700213"/>
            <a:ext cx="4286250" cy="5059362"/>
          </a:xfrm>
          <a:prstGeom prst="rect">
            <a:avLst/>
          </a:prstGeom>
        </p:spPr>
        <p:txBody>
          <a:bodyPr/>
          <a:lstStyle/>
          <a:p>
            <a:pPr marL="6350" indent="22225">
              <a:spcBef>
                <a:spcPct val="20000"/>
              </a:spcBef>
              <a:buClr>
                <a:srgbClr val="FF0066"/>
              </a:buClr>
              <a:buSzPct val="15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tr-TR" sz="2400" kern="0" dirty="0" smtClean="0"/>
              <a:t> </a:t>
            </a:r>
            <a:r>
              <a:rPr lang="tr-TR" sz="2400" kern="0" dirty="0" err="1" smtClean="0"/>
              <a:t>Endotel</a:t>
            </a:r>
            <a:r>
              <a:rPr lang="tr-TR" sz="2400" kern="0" dirty="0" smtClean="0"/>
              <a:t> </a:t>
            </a:r>
            <a:r>
              <a:rPr lang="tr-TR" sz="2400" kern="0" dirty="0"/>
              <a:t>hasarı: </a:t>
            </a:r>
          </a:p>
          <a:p>
            <a:pPr marL="6350" indent="22225">
              <a:spcBef>
                <a:spcPct val="20000"/>
              </a:spcBef>
              <a:buClr>
                <a:srgbClr val="FF0066"/>
              </a:buClr>
              <a:buSzPct val="15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tr-TR" sz="2400" kern="0" dirty="0" smtClean="0"/>
              <a:t> </a:t>
            </a:r>
            <a:r>
              <a:rPr lang="tr-TR" sz="2400" kern="0" dirty="0" err="1" smtClean="0"/>
              <a:t>Platelet</a:t>
            </a:r>
            <a:r>
              <a:rPr lang="tr-TR" sz="2400" kern="0" dirty="0" smtClean="0"/>
              <a:t> </a:t>
            </a:r>
            <a:r>
              <a:rPr lang="tr-TR" sz="2400" kern="0" dirty="0" err="1"/>
              <a:t>agregasyonu</a:t>
            </a:r>
            <a:r>
              <a:rPr lang="tr-TR" sz="2400" kern="0" dirty="0"/>
              <a:t>, </a:t>
            </a:r>
            <a:r>
              <a:rPr lang="tr-TR" sz="2400" kern="0" dirty="0" err="1"/>
              <a:t>degranülasyonu</a:t>
            </a:r>
            <a:r>
              <a:rPr lang="tr-TR" sz="2400" kern="0" dirty="0"/>
              <a:t>, sayısı ve fonksiyonlarında ↓</a:t>
            </a:r>
          </a:p>
          <a:p>
            <a:pPr marL="6350" indent="22225">
              <a:spcBef>
                <a:spcPct val="20000"/>
              </a:spcBef>
              <a:buClr>
                <a:srgbClr val="FF0066"/>
              </a:buClr>
              <a:buSzPct val="15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tr-TR" sz="2400" kern="0" dirty="0" smtClean="0"/>
              <a:t> </a:t>
            </a:r>
            <a:r>
              <a:rPr lang="tr-TR" sz="2400" kern="0" dirty="0" err="1" smtClean="0"/>
              <a:t>Ekstrinsik</a:t>
            </a:r>
            <a:r>
              <a:rPr lang="tr-TR" sz="2400" kern="0" dirty="0" smtClean="0"/>
              <a:t> </a:t>
            </a:r>
            <a:r>
              <a:rPr lang="tr-TR" sz="2400" kern="0" dirty="0" err="1"/>
              <a:t>koagülasyon</a:t>
            </a:r>
            <a:r>
              <a:rPr lang="tr-TR" sz="2400" kern="0" dirty="0"/>
              <a:t> yolak aktivasyonu</a:t>
            </a:r>
          </a:p>
          <a:p>
            <a:pPr marL="6350" indent="22225">
              <a:spcBef>
                <a:spcPct val="20000"/>
              </a:spcBef>
              <a:buClr>
                <a:srgbClr val="FF0066"/>
              </a:buClr>
              <a:buSzPct val="15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tr-TR" sz="2400" kern="0" dirty="0" smtClean="0"/>
              <a:t> Fibrinojen </a:t>
            </a:r>
            <a:r>
              <a:rPr lang="tr-TR" sz="2400" kern="0" dirty="0"/>
              <a:t>↓, FYÜ </a:t>
            </a:r>
            <a:r>
              <a:rPr lang="tr-TR" sz="2400" kern="0" dirty="0">
                <a:sym typeface="Symbol"/>
              </a:rPr>
              <a:t>, D-</a:t>
            </a:r>
            <a:r>
              <a:rPr lang="tr-TR" sz="2400" kern="0" dirty="0" err="1">
                <a:sym typeface="Symbol"/>
              </a:rPr>
              <a:t>dimer</a:t>
            </a:r>
            <a:r>
              <a:rPr lang="tr-TR" sz="2400" kern="0" dirty="0">
                <a:sym typeface="Symbol"/>
              </a:rPr>
              <a:t>, TPA, PAI-1, Protein C seviyelerinde değişmeler</a:t>
            </a:r>
          </a:p>
          <a:p>
            <a:pPr marL="6350" indent="22225">
              <a:spcBef>
                <a:spcPct val="20000"/>
              </a:spcBef>
              <a:buClr>
                <a:srgbClr val="FF0066"/>
              </a:buClr>
              <a:buSzPct val="15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tr-TR" sz="2400" kern="0" dirty="0" smtClean="0">
                <a:sym typeface="Symbol"/>
              </a:rPr>
              <a:t> IL-6 </a:t>
            </a:r>
            <a:endParaRPr lang="tr-TR" sz="2400" kern="0" dirty="0">
              <a:sym typeface="Symbol"/>
            </a:endParaRPr>
          </a:p>
          <a:p>
            <a:pPr marL="6350" indent="22225">
              <a:spcBef>
                <a:spcPct val="20000"/>
              </a:spcBef>
              <a:buClr>
                <a:srgbClr val="FF0066"/>
              </a:buClr>
              <a:buSzPct val="150000"/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tr-TR" sz="2400" kern="0" dirty="0" smtClean="0">
                <a:sym typeface="Symbol"/>
              </a:rPr>
              <a:t> </a:t>
            </a:r>
            <a:r>
              <a:rPr lang="tr-TR" sz="2400" kern="0" dirty="0" err="1" smtClean="0">
                <a:sym typeface="Symbol"/>
              </a:rPr>
              <a:t>Kompleman</a:t>
            </a:r>
            <a:r>
              <a:rPr lang="tr-TR" sz="2400" kern="0" dirty="0" smtClean="0">
                <a:sym typeface="Symbol"/>
              </a:rPr>
              <a:t> </a:t>
            </a:r>
            <a:r>
              <a:rPr lang="tr-TR" sz="2400" kern="0" dirty="0">
                <a:sym typeface="Symbol"/>
              </a:rPr>
              <a:t>sistemi</a:t>
            </a:r>
            <a:endParaRPr lang="tr-TR" sz="2400" kern="0" dirty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940152" y="6413500"/>
            <a:ext cx="2319338" cy="373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1400" dirty="0" err="1">
                <a:solidFill>
                  <a:srgbClr val="FFFF66"/>
                </a:solidFill>
              </a:rPr>
              <a:t>Geisbert</a:t>
            </a:r>
            <a:r>
              <a:rPr lang="tr-TR" altLang="tr-TR" sz="1400" dirty="0">
                <a:solidFill>
                  <a:srgbClr val="FFFF66"/>
                </a:solidFill>
              </a:rPr>
              <a:t> TW. </a:t>
            </a:r>
            <a:r>
              <a:rPr lang="tr-TR" altLang="tr-TR" sz="1400" dirty="0">
                <a:solidFill>
                  <a:srgbClr val="FFF05F"/>
                </a:solidFill>
              </a:rPr>
              <a:t> Nature 2004</a:t>
            </a:r>
            <a:endParaRPr lang="tr-TR" altLang="tr-TR" sz="1400" dirty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857250" y="4714875"/>
            <a:ext cx="10382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1400"/>
              <a:t>IL-6</a:t>
            </a:r>
            <a:r>
              <a:rPr lang="tr-TR" altLang="tr-TR" sz="1400">
                <a:sym typeface="Symbol" pitchFamily="18" charset="2"/>
              </a:rPr>
              <a:t> -TF</a:t>
            </a:r>
            <a:endParaRPr lang="tr-TR" altLang="tr-TR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Unvan 2"/>
          <p:cNvSpPr>
            <a:spLocks noGrp="1"/>
          </p:cNvSpPr>
          <p:nvPr>
            <p:ph type="title" idx="4294967295"/>
          </p:nvPr>
        </p:nvSpPr>
        <p:spPr>
          <a:xfrm>
            <a:off x="179388" y="836613"/>
            <a:ext cx="8229600" cy="1143000"/>
          </a:xfrm>
        </p:spPr>
        <p:txBody>
          <a:bodyPr/>
          <a:lstStyle/>
          <a:p>
            <a:r>
              <a:rPr lang="tr-TR" altLang="tr-TR" sz="2800" b="1" dirty="0" err="1" smtClean="0">
                <a:latin typeface="Arial" pitchFamily="34" charset="0"/>
                <a:cs typeface="Arial" pitchFamily="34" charset="0"/>
              </a:rPr>
              <a:t>KKKA’da</a:t>
            </a:r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 Ölüm </a:t>
            </a:r>
            <a:r>
              <a:rPr lang="tr-TR" altLang="tr-TR" sz="2800" b="1" dirty="0">
                <a:latin typeface="Arial" pitchFamily="34" charset="0"/>
                <a:cs typeface="Arial" pitchFamily="34" charset="0"/>
              </a:rPr>
              <a:t>İ</a:t>
            </a:r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tr-TR" altLang="tr-TR" sz="2800" b="1" dirty="0">
                <a:latin typeface="Arial" pitchFamily="34" charset="0"/>
                <a:cs typeface="Arial" pitchFamily="34" charset="0"/>
              </a:rPr>
              <a:t>B</a:t>
            </a:r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ağlantılı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684213" y="1790700"/>
            <a:ext cx="4530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763">
              <a:lnSpc>
                <a:spcPct val="16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tr-TR" altLang="tr-TR" sz="2400" dirty="0" smtClean="0"/>
              <a:t> Kontrol </a:t>
            </a:r>
            <a:r>
              <a:rPr lang="tr-TR" altLang="tr-TR" sz="2400" dirty="0"/>
              <a:t>edilemeyen </a:t>
            </a:r>
            <a:r>
              <a:rPr lang="tr-TR" altLang="tr-TR" sz="2400" dirty="0" err="1"/>
              <a:t>viremi</a:t>
            </a:r>
            <a:endParaRPr lang="en-US" altLang="tr-TR" sz="2400" dirty="0"/>
          </a:p>
          <a:p>
            <a:pPr indent="4763">
              <a:lnSpc>
                <a:spcPct val="16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tr-TR" altLang="tr-TR" sz="2400" dirty="0" smtClean="0"/>
              <a:t> Özgül </a:t>
            </a:r>
            <a:r>
              <a:rPr lang="tr-TR" altLang="tr-TR" sz="2400" dirty="0" err="1"/>
              <a:t>IgG</a:t>
            </a:r>
            <a:r>
              <a:rPr lang="tr-TR" altLang="tr-TR" sz="2400" dirty="0"/>
              <a:t> antikor yokluğu</a:t>
            </a:r>
          </a:p>
          <a:p>
            <a:pPr indent="4763">
              <a:lnSpc>
                <a:spcPct val="16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tr-TR" altLang="tr-TR" sz="2400" dirty="0" smtClean="0">
                <a:sym typeface="Symbol" pitchFamily="18" charset="2"/>
              </a:rPr>
              <a:t> </a:t>
            </a:r>
            <a:r>
              <a:rPr lang="en-US" altLang="tr-TR" sz="2400" dirty="0" smtClean="0">
                <a:sym typeface="Symbol" pitchFamily="18" charset="2"/>
              </a:rPr>
              <a:t></a:t>
            </a:r>
            <a:r>
              <a:rPr lang="tr-TR" altLang="tr-TR" sz="2400" dirty="0" smtClean="0">
                <a:sym typeface="Symbol" pitchFamily="18" charset="2"/>
              </a:rPr>
              <a:t> </a:t>
            </a:r>
            <a:r>
              <a:rPr lang="tr-TR" altLang="tr-TR" sz="2400" dirty="0" err="1">
                <a:sym typeface="Symbol" pitchFamily="18" charset="2"/>
              </a:rPr>
              <a:t>Sitokin</a:t>
            </a:r>
            <a:r>
              <a:rPr lang="tr-TR" altLang="tr-TR" sz="2400" dirty="0">
                <a:sym typeface="Symbol" pitchFamily="18" charset="2"/>
              </a:rPr>
              <a:t> seviyeleri</a:t>
            </a:r>
            <a:endParaRPr lang="en-US" altLang="tr-TR" sz="2400" dirty="0"/>
          </a:p>
          <a:p>
            <a:pPr indent="4763">
              <a:lnSpc>
                <a:spcPct val="16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tr-TR" altLang="tr-TR" sz="2400" dirty="0" smtClean="0"/>
              <a:t> Yaygın </a:t>
            </a:r>
            <a:r>
              <a:rPr lang="tr-TR" altLang="tr-TR" sz="2400" dirty="0"/>
              <a:t>damar içi pıhtılaşma</a:t>
            </a:r>
          </a:p>
          <a:p>
            <a:pPr lvl="1" indent="4763">
              <a:lnSpc>
                <a:spcPct val="16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tr-TR" altLang="tr-TR" sz="2400" dirty="0" smtClean="0"/>
              <a:t> Kanamalar</a:t>
            </a:r>
            <a:endParaRPr lang="en-US" altLang="tr-TR" sz="2400" dirty="0"/>
          </a:p>
          <a:p>
            <a:pPr indent="4763">
              <a:lnSpc>
                <a:spcPct val="16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tr-TR" altLang="tr-TR" sz="2400" dirty="0" smtClean="0"/>
              <a:t> ŞOK</a:t>
            </a:r>
            <a:endParaRPr lang="en-US" altLang="tr-TR" sz="2400" dirty="0"/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5795963" y="3595688"/>
            <a:ext cx="2840037" cy="7699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00FF"/>
              </a:buClr>
              <a:buSzPct val="160000"/>
            </a:pPr>
            <a:r>
              <a:rPr lang="tr-TR" altLang="tr-TR" sz="4400" b="1">
                <a:solidFill>
                  <a:schemeClr val="bg1"/>
                </a:solidFill>
                <a:sym typeface="Symbol" pitchFamily="18" charset="2"/>
              </a:rPr>
              <a:t>ÖLÜM</a:t>
            </a:r>
            <a:endParaRPr lang="tr-TR" altLang="tr-TR" sz="4400" b="1">
              <a:solidFill>
                <a:schemeClr val="bg1"/>
              </a:solidFill>
            </a:endParaRPr>
          </a:p>
        </p:txBody>
      </p:sp>
      <p:sp>
        <p:nvSpPr>
          <p:cNvPr id="48134" name="AutoShape 8"/>
          <p:cNvSpPr>
            <a:spLocks/>
          </p:cNvSpPr>
          <p:nvPr/>
        </p:nvSpPr>
        <p:spPr bwMode="auto">
          <a:xfrm>
            <a:off x="4724400" y="2166938"/>
            <a:ext cx="990600" cy="3638550"/>
          </a:xfrm>
          <a:prstGeom prst="rightBrace">
            <a:avLst>
              <a:gd name="adj1" fmla="val 23620"/>
              <a:gd name="adj2" fmla="val 50102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 altLang="tr-TR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Unvan 2"/>
          <p:cNvSpPr>
            <a:spLocks noGrp="1"/>
          </p:cNvSpPr>
          <p:nvPr>
            <p:ph type="title" idx="4294967295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r>
              <a:rPr lang="tr-TR" altLang="tr-TR" sz="2800" b="1" smtClean="0">
                <a:latin typeface="Arial" pitchFamily="34" charset="0"/>
                <a:cs typeface="Arial" pitchFamily="34" charset="0"/>
              </a:rPr>
              <a:t>KKKA Kliniği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971550" y="2782888"/>
            <a:ext cx="7345363" cy="405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66700" indent="-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50000"/>
              <a:defRPr/>
            </a:pPr>
            <a:r>
              <a:rPr lang="tr-TR" altLang="tr-TR" sz="2400" dirty="0" smtClean="0">
                <a:latin typeface="Arial" panose="020B0604020202020204" pitchFamily="34" charset="0"/>
              </a:rPr>
              <a:t>Kene tutunmasından sonra </a:t>
            </a:r>
          </a:p>
          <a:p>
            <a:pPr marL="0" indent="0" eaLnBrk="1" hangingPunct="1">
              <a:buClr>
                <a:srgbClr val="FF0066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tr-TR" altLang="tr-TR" sz="2200" dirty="0" smtClean="0"/>
              <a:t>	</a:t>
            </a:r>
            <a:r>
              <a:rPr lang="tr-TR" altLang="tr-TR" sz="2200" dirty="0" smtClean="0">
                <a:latin typeface="Arial" panose="020B0604020202020204" pitchFamily="34" charset="0"/>
              </a:rPr>
              <a:t>-1-3 (En fazla 9) gün</a:t>
            </a:r>
          </a:p>
          <a:p>
            <a:pPr eaLnBrk="1" hangingPunct="1">
              <a:buClr>
                <a:srgbClr val="FF0066"/>
              </a:buClr>
              <a:buSzPct val="150000"/>
              <a:defRPr/>
            </a:pPr>
            <a:endParaRPr lang="tr-TR" altLang="tr-TR" sz="2800" dirty="0" smtClean="0"/>
          </a:p>
          <a:p>
            <a:pPr eaLnBrk="1" hangingPunct="1">
              <a:buSzPct val="150000"/>
              <a:defRPr/>
            </a:pPr>
            <a:r>
              <a:rPr lang="tr-TR" altLang="tr-TR" sz="2400" dirty="0" err="1" smtClean="0">
                <a:latin typeface="Arial" panose="020B0604020202020204" pitchFamily="34" charset="0"/>
              </a:rPr>
              <a:t>Enfekte</a:t>
            </a:r>
            <a:r>
              <a:rPr lang="tr-TR" altLang="tr-TR" sz="2400" dirty="0" smtClean="0">
                <a:latin typeface="Arial" panose="020B0604020202020204" pitchFamily="34" charset="0"/>
              </a:rPr>
              <a:t> kan/doku teması sonrası </a:t>
            </a:r>
          </a:p>
          <a:p>
            <a:pPr marL="0" indent="0" eaLnBrk="1" hangingPunct="1">
              <a:buClr>
                <a:srgbClr val="FF0066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tr-TR" altLang="tr-TR" sz="2800" dirty="0" smtClean="0"/>
              <a:t>	</a:t>
            </a:r>
            <a:r>
              <a:rPr lang="tr-TR" altLang="tr-TR" sz="2200" dirty="0" smtClean="0">
                <a:latin typeface="Arial" panose="020B0604020202020204" pitchFamily="34" charset="0"/>
              </a:rPr>
              <a:t>-3-10 (En fazla 13) gün</a:t>
            </a:r>
          </a:p>
        </p:txBody>
      </p:sp>
      <p:sp>
        <p:nvSpPr>
          <p:cNvPr id="49157" name="Rectangle 1026"/>
          <p:cNvSpPr>
            <a:spLocks noChangeArrowheads="1"/>
          </p:cNvSpPr>
          <p:nvPr/>
        </p:nvSpPr>
        <p:spPr bwMode="auto">
          <a:xfrm>
            <a:off x="900113" y="1700213"/>
            <a:ext cx="8039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tr-TR" altLang="tr-TR" sz="2400"/>
              <a:t>İnkübasyon dönemi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43608" y="1479550"/>
            <a:ext cx="7090742" cy="50815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65125" indent="-3492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altLang="tr-TR" sz="2000" dirty="0" smtClean="0">
                <a:latin typeface="Arial" panose="020B0604020202020204" pitchFamily="34" charset="0"/>
              </a:rPr>
              <a:t>Ateş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altLang="tr-TR" sz="2000" dirty="0" smtClean="0">
                <a:latin typeface="Arial" panose="020B0604020202020204" pitchFamily="34" charset="0"/>
              </a:rPr>
              <a:t>Üşüme-titreme	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altLang="tr-TR" sz="2000" dirty="0">
                <a:latin typeface="Arial" panose="020B0604020202020204" pitchFamily="34" charset="0"/>
              </a:rPr>
              <a:t>Baş ağrısı</a:t>
            </a:r>
            <a:r>
              <a:rPr lang="tr-TR" altLang="tr-TR" sz="2000" dirty="0" smtClean="0">
                <a:latin typeface="Arial" panose="020B0604020202020204" pitchFamily="34" charset="0"/>
              </a:rPr>
              <a:t>	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altLang="tr-TR" sz="2000" dirty="0" smtClean="0">
                <a:latin typeface="Arial" panose="020B0604020202020204" pitchFamily="34" charset="0"/>
              </a:rPr>
              <a:t>Kas ağrıları	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altLang="tr-TR" sz="2000" dirty="0" smtClean="0">
                <a:latin typeface="Arial" panose="020B0604020202020204" pitchFamily="34" charset="0"/>
              </a:rPr>
              <a:t>Halsizlik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000" dirty="0">
                <a:latin typeface="Arial" panose="020B0604020202020204" pitchFamily="34" charset="0"/>
              </a:rPr>
              <a:t>Bulantı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000" dirty="0">
                <a:latin typeface="Arial" panose="020B0604020202020204" pitchFamily="34" charset="0"/>
              </a:rPr>
              <a:t>Kusma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000" dirty="0">
                <a:latin typeface="Arial" panose="020B0604020202020204" pitchFamily="34" charset="0"/>
              </a:rPr>
              <a:t>İshal </a:t>
            </a:r>
            <a:endParaRPr lang="tr-TR" altLang="tr-TR" sz="2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000" dirty="0" smtClean="0">
                <a:latin typeface="Arial" panose="020B0604020202020204" pitchFamily="34" charset="0"/>
              </a:rPr>
              <a:t>Karın ağrısı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000" dirty="0" err="1" smtClean="0">
                <a:latin typeface="Arial" panose="020B0604020202020204" pitchFamily="34" charset="0"/>
              </a:rPr>
              <a:t>Fotofobi</a:t>
            </a:r>
            <a:endParaRPr lang="tr-TR" altLang="tr-TR" sz="20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tr-TR" altLang="tr-TR" sz="2000" dirty="0" smtClean="0">
              <a:latin typeface="Arial" panose="020B0604020202020204" pitchFamily="34" charset="0"/>
            </a:endParaRPr>
          </a:p>
        </p:txBody>
      </p:sp>
      <p:pic>
        <p:nvPicPr>
          <p:cNvPr id="50179" name="Picture 10" descr="Fe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171825" cy="2419350"/>
          </a:xfrm>
          <a:prstGeom prst="rect">
            <a:avLst/>
          </a:prstGeom>
          <a:noFill/>
          <a:ln w="9525">
            <a:solidFill>
              <a:srgbClr val="EB2915"/>
            </a:solidFill>
            <a:miter lim="800000"/>
            <a:headEnd/>
            <a:tailEnd/>
          </a:ln>
        </p:spPr>
      </p:pic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8001000" y="2411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6" tIns="88872">
            <a:spAutoFit/>
          </a:bodyPr>
          <a:lstStyle/>
          <a:p>
            <a:pPr eaLnBrk="1" hangingPunct="1"/>
            <a:endParaRPr lang="tr-TR" altLang="tr-TR" b="1"/>
          </a:p>
        </p:txBody>
      </p:sp>
      <p:sp>
        <p:nvSpPr>
          <p:cNvPr id="50181" name="Rectangle 1026"/>
          <p:cNvSpPr>
            <a:spLocks noChangeArrowheads="1"/>
          </p:cNvSpPr>
          <p:nvPr/>
        </p:nvSpPr>
        <p:spPr bwMode="auto">
          <a:xfrm>
            <a:off x="395288" y="764704"/>
            <a:ext cx="8229600" cy="93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2800" b="1" dirty="0"/>
              <a:t>KKKA Belirtiler-1</a:t>
            </a:r>
            <a:endParaRPr lang="en-US" altLang="tr-TR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971550" y="2514600"/>
            <a:ext cx="6794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 dirty="0"/>
              <a:t>Birkaç gün sonra</a:t>
            </a:r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Şuur </a:t>
            </a:r>
            <a:r>
              <a:rPr lang="tr-TR" altLang="tr-TR" sz="2200" dirty="0"/>
              <a:t>bulanıklığı</a:t>
            </a:r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Huzursuzluk</a:t>
            </a:r>
            <a:endParaRPr lang="tr-TR" altLang="tr-TR" sz="2200" dirty="0"/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Uyuma </a:t>
            </a:r>
            <a:r>
              <a:rPr lang="tr-TR" altLang="tr-TR" sz="2200" dirty="0"/>
              <a:t>hali</a:t>
            </a:r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Çöküntü </a:t>
            </a:r>
            <a:r>
              <a:rPr lang="tr-TR" altLang="tr-TR" sz="2200" dirty="0"/>
              <a:t>hali</a:t>
            </a:r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Bezginlik</a:t>
            </a:r>
            <a:endParaRPr lang="tr-TR" altLang="tr-TR" sz="2200" dirty="0"/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Karaciğer </a:t>
            </a:r>
            <a:r>
              <a:rPr lang="tr-TR" altLang="tr-TR" sz="2200" dirty="0" err="1"/>
              <a:t>lojunda</a:t>
            </a:r>
            <a:r>
              <a:rPr lang="tr-TR" altLang="tr-TR" sz="2200" dirty="0"/>
              <a:t> ağrı</a:t>
            </a:r>
          </a:p>
        </p:txBody>
      </p:sp>
      <p:sp>
        <p:nvSpPr>
          <p:cNvPr id="52227" name="Rectangle 1026"/>
          <p:cNvSpPr>
            <a:spLocks noChangeArrowheads="1"/>
          </p:cNvSpPr>
          <p:nvPr/>
        </p:nvSpPr>
        <p:spPr bwMode="auto">
          <a:xfrm>
            <a:off x="914400" y="1557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tr-TR" altLang="tr-TR" sz="2400" b="1"/>
              <a:t>Kliniği ağır hastalarda</a:t>
            </a:r>
            <a:endParaRPr lang="en-US" altLang="tr-TR" sz="2400" b="1"/>
          </a:p>
        </p:txBody>
      </p:sp>
      <p:sp>
        <p:nvSpPr>
          <p:cNvPr id="52228" name="Rectangle 1026"/>
          <p:cNvSpPr>
            <a:spLocks noChangeArrowheads="1"/>
          </p:cNvSpPr>
          <p:nvPr/>
        </p:nvSpPr>
        <p:spPr bwMode="auto">
          <a:xfrm>
            <a:off x="395288" y="908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2800" b="1" dirty="0"/>
              <a:t>KKKA </a:t>
            </a:r>
            <a:r>
              <a:rPr lang="tr-TR" altLang="tr-TR" sz="2800" b="1" dirty="0" smtClean="0"/>
              <a:t>Belirtiler-2</a:t>
            </a:r>
            <a:endParaRPr lang="en-US" altLang="tr-TR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187450" y="2565400"/>
            <a:ext cx="5137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/>
              <a:t>Koma</a:t>
            </a:r>
          </a:p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/>
              <a:t>Şok</a:t>
            </a:r>
          </a:p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/>
              <a:t>Multiple organ yetmezliği</a:t>
            </a:r>
          </a:p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/>
              <a:t>Ölüm</a:t>
            </a:r>
          </a:p>
        </p:txBody>
      </p:sp>
      <p:sp>
        <p:nvSpPr>
          <p:cNvPr id="53251" name="Rectangle 1026"/>
          <p:cNvSpPr>
            <a:spLocks noChangeArrowheads="1"/>
          </p:cNvSpPr>
          <p:nvPr/>
        </p:nvSpPr>
        <p:spPr bwMode="auto">
          <a:xfrm>
            <a:off x="-1260475" y="148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2800" b="1"/>
              <a:t>Terminal dönemde</a:t>
            </a:r>
            <a:endParaRPr lang="en-US" altLang="tr-TR" sz="2800" b="1"/>
          </a:p>
        </p:txBody>
      </p:sp>
      <p:sp>
        <p:nvSpPr>
          <p:cNvPr id="53252" name="Rectangle 1026"/>
          <p:cNvSpPr>
            <a:spLocks noChangeArrowheads="1"/>
          </p:cNvSpPr>
          <p:nvPr/>
        </p:nvSpPr>
        <p:spPr bwMode="auto">
          <a:xfrm>
            <a:off x="395288" y="908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2800" b="1" dirty="0"/>
              <a:t>KKKA </a:t>
            </a:r>
            <a:r>
              <a:rPr lang="tr-TR" altLang="tr-TR" sz="2800" b="1" dirty="0" smtClean="0"/>
              <a:t>Belirtiler-3</a:t>
            </a:r>
            <a:endParaRPr lang="en-US" altLang="tr-TR" sz="2800" b="1" dirty="0"/>
          </a:p>
        </p:txBody>
      </p:sp>
      <p:pic>
        <p:nvPicPr>
          <p:cNvPr id="53253" name="Resi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540000"/>
            <a:ext cx="27241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tr-TR" altLang="tr-TR" sz="2800" b="1" smtClean="0">
                <a:latin typeface="Arial" pitchFamily="34" charset="0"/>
                <a:cs typeface="Arial" pitchFamily="34" charset="0"/>
              </a:rPr>
              <a:t>KKKA’da İyileşme-Ölüm</a:t>
            </a:r>
          </a:p>
        </p:txBody>
      </p:sp>
      <p:sp>
        <p:nvSpPr>
          <p:cNvPr id="54276" name="Rectangle 3"/>
          <p:cNvSpPr txBox="1">
            <a:spLocks noChangeArrowheads="1"/>
          </p:cNvSpPr>
          <p:nvPr/>
        </p:nvSpPr>
        <p:spPr bwMode="auto">
          <a:xfrm>
            <a:off x="1116013" y="2133601"/>
            <a:ext cx="7056387" cy="43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400" dirty="0"/>
              <a:t>İyileşme 9-10. günlerde </a:t>
            </a:r>
            <a:r>
              <a:rPr lang="tr-TR" altLang="tr-TR" sz="2400" dirty="0" smtClean="0"/>
              <a:t>başlar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tr-TR" altLang="tr-TR" sz="2400" dirty="0" smtClean="0"/>
              <a:t>Ateş düşer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tr-TR" altLang="tr-TR" sz="2400" dirty="0" smtClean="0"/>
              <a:t>Kanama </a:t>
            </a:r>
            <a:r>
              <a:rPr lang="tr-TR" altLang="tr-TR" sz="2400" dirty="0"/>
              <a:t>durur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400" dirty="0"/>
              <a:t>İyileşme uzayabilir (4 hafta veya üzeri)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400" dirty="0" smtClean="0"/>
              <a:t>Ölüm sıklıkla </a:t>
            </a:r>
            <a:r>
              <a:rPr lang="tr-TR" altLang="tr-TR" sz="2400" dirty="0" err="1" smtClean="0"/>
              <a:t>massif</a:t>
            </a:r>
            <a:r>
              <a:rPr lang="tr-TR" altLang="tr-TR" sz="2400" dirty="0" smtClean="0"/>
              <a:t> kanama, şok ve </a:t>
            </a:r>
            <a:r>
              <a:rPr lang="tr-TR" altLang="tr-TR" sz="2400" dirty="0" err="1" smtClean="0"/>
              <a:t>multi</a:t>
            </a:r>
            <a:r>
              <a:rPr lang="tr-TR" altLang="tr-TR" sz="2400" dirty="0" smtClean="0"/>
              <a:t> organ yetmezliği </a:t>
            </a:r>
            <a:r>
              <a:rPr lang="tr-TR" altLang="tr-TR" sz="2400" dirty="0"/>
              <a:t>sonucu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1" descr="Resim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13550" y="1428750"/>
            <a:ext cx="2330450" cy="4525963"/>
          </a:xfrm>
          <a:ln>
            <a:solidFill>
              <a:srgbClr val="FF0066"/>
            </a:solidFill>
          </a:ln>
        </p:spPr>
      </p:pic>
      <p:sp>
        <p:nvSpPr>
          <p:cNvPr id="55300" name="Rectangle 3"/>
          <p:cNvSpPr txBox="1">
            <a:spLocks noChangeArrowheads="1"/>
          </p:cNvSpPr>
          <p:nvPr/>
        </p:nvSpPr>
        <p:spPr bwMode="auto">
          <a:xfrm>
            <a:off x="755650" y="1412875"/>
            <a:ext cx="51609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/>
              <a:t>Trombositopeni		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/>
              <a:t>Anemi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/>
              <a:t>Lökopeni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/>
              <a:t>Lökositoz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/>
              <a:t>AST   	</a:t>
            </a:r>
            <a:r>
              <a:rPr lang="tr-TR" altLang="tr-TR" sz="2000" b="1">
                <a:sym typeface="Symbol" pitchFamily="18" charset="2"/>
              </a:rPr>
              <a:t>		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/>
              <a:t>ALT   	</a:t>
            </a:r>
            <a:r>
              <a:rPr lang="tr-TR" altLang="tr-TR" sz="2000" b="1">
                <a:sym typeface="Symbol" pitchFamily="18" charset="2"/>
              </a:rPr>
              <a:t>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/>
              <a:t>GGT 	</a:t>
            </a:r>
            <a:r>
              <a:rPr lang="tr-TR" altLang="tr-TR" sz="2000" b="1">
                <a:sym typeface="Symbol" pitchFamily="18" charset="2"/>
              </a:rPr>
              <a:t> 		 </a:t>
            </a:r>
            <a:endParaRPr lang="tr-TR" altLang="tr-TR" sz="2000" b="1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/>
              <a:t>ALP		</a:t>
            </a:r>
            <a:r>
              <a:rPr lang="tr-TR" altLang="tr-TR" sz="2000" b="1">
                <a:sym typeface="Symbol" pitchFamily="18" charset="2"/>
              </a:rPr>
              <a:t>		</a:t>
            </a:r>
            <a:endParaRPr lang="tr-TR" altLang="tr-TR" sz="2000" b="1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/>
              <a:t>LDH 	</a:t>
            </a:r>
            <a:r>
              <a:rPr lang="tr-TR" altLang="tr-TR" sz="2000" b="1">
                <a:sym typeface="Symbol" pitchFamily="18" charset="2"/>
              </a:rPr>
              <a:t>	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endParaRPr lang="tr-TR" altLang="tr-TR" sz="2000" b="1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/>
              <a:t>CPK 	</a:t>
            </a:r>
            <a:r>
              <a:rPr lang="tr-TR" altLang="tr-TR" sz="2000" b="1">
                <a:sym typeface="Symbol" pitchFamily="18" charset="2"/>
              </a:rPr>
              <a:t> 	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>
                <a:sym typeface="Symbol" pitchFamily="18" charset="2"/>
              </a:rPr>
              <a:t>BUN		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>
                <a:sym typeface="Symbol" pitchFamily="18" charset="2"/>
              </a:rPr>
              <a:t>Kreatinin	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>
                <a:sym typeface="Symbol" pitchFamily="18" charset="2"/>
              </a:rPr>
              <a:t>Proteinüri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50000"/>
              <a:buFontTx/>
              <a:buChar char="•"/>
            </a:pPr>
            <a:r>
              <a:rPr lang="tr-TR" altLang="tr-TR" sz="2000" b="1">
                <a:sym typeface="Symbol" pitchFamily="18" charset="2"/>
              </a:rPr>
              <a:t>Hematüri</a:t>
            </a:r>
            <a:endParaRPr lang="tr-TR" altLang="tr-TR" sz="2000" b="1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192463" y="1582738"/>
            <a:ext cx="3035300" cy="46037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buClr>
                <a:srgbClr val="FF66FF"/>
              </a:buClr>
              <a:buSzPct val="150000"/>
              <a:buFont typeface="Arial" pitchFamily="34" charset="0"/>
              <a:buChar char="•"/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V="1">
            <a:off x="2357438" y="2276475"/>
            <a:ext cx="3870325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buClr>
                <a:srgbClr val="FF66FF"/>
              </a:buClr>
              <a:buSzPct val="150000"/>
              <a:buFont typeface="Arial" pitchFamily="34" charset="0"/>
              <a:buChar char="•"/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6" name="AutoShape 30"/>
          <p:cNvSpPr>
            <a:spLocks/>
          </p:cNvSpPr>
          <p:nvPr/>
        </p:nvSpPr>
        <p:spPr bwMode="auto">
          <a:xfrm>
            <a:off x="2938463" y="2752725"/>
            <a:ext cx="2808287" cy="165735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66FF"/>
              </a:buClr>
              <a:buSzPct val="150000"/>
              <a:buFont typeface="Arial" pitchFamily="34" charset="0"/>
              <a:buChar char="•"/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V="1">
            <a:off x="2928938" y="4941888"/>
            <a:ext cx="3624262" cy="1746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buClr>
                <a:srgbClr val="FF66FF"/>
              </a:buClr>
              <a:buSzPct val="150000"/>
              <a:buFont typeface="Arial" pitchFamily="34" charset="0"/>
              <a:buChar char="•"/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2357438" y="1941513"/>
            <a:ext cx="3870325" cy="47625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buClr>
                <a:srgbClr val="FF66FF"/>
              </a:buClr>
              <a:buSzPct val="150000"/>
              <a:buFont typeface="Arial" pitchFamily="34" charset="0"/>
              <a:buChar char="•"/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55306" name="Rectangle 3"/>
          <p:cNvSpPr>
            <a:spLocks noChangeArrowheads="1"/>
          </p:cNvSpPr>
          <p:nvPr/>
        </p:nvSpPr>
        <p:spPr bwMode="auto">
          <a:xfrm>
            <a:off x="471488" y="908050"/>
            <a:ext cx="8678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None/>
            </a:pPr>
            <a:r>
              <a:rPr kumimoji="1" lang="tr-TR" altLang="tr-TR" sz="2800" b="1" dirty="0"/>
              <a:t>KKKA-Laboratuvar </a:t>
            </a:r>
            <a:r>
              <a:rPr kumimoji="1" lang="tr-TR" altLang="tr-TR" sz="2800" b="1" dirty="0" smtClean="0"/>
              <a:t>Bulguları</a:t>
            </a:r>
            <a:endParaRPr kumimoji="1" lang="tr-TR" altLang="tr-TR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9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0263" y="836613"/>
            <a:ext cx="19288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042988" y="1785938"/>
            <a:ext cx="56530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 dirty="0" err="1"/>
              <a:t>Koagülasyon</a:t>
            </a:r>
            <a:r>
              <a:rPr lang="tr-TR" altLang="tr-TR" sz="2200" dirty="0"/>
              <a:t> fonksiyon testlerinde bozulma	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PT</a:t>
            </a:r>
            <a:r>
              <a:rPr lang="tr-TR" altLang="tr-TR" sz="2200" dirty="0"/>
              <a:t>		</a:t>
            </a:r>
            <a:r>
              <a:rPr lang="tr-TR" altLang="tr-TR" sz="2200" dirty="0">
                <a:sym typeface="Symbol" pitchFamily="18" charset="2"/>
              </a:rPr>
              <a:t></a:t>
            </a:r>
            <a:r>
              <a:rPr lang="tr-TR" altLang="tr-TR" sz="2200" dirty="0"/>
              <a:t>		 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</a:t>
            </a:r>
            <a:r>
              <a:rPr lang="tr-TR" altLang="tr-TR" sz="2200" dirty="0" err="1" smtClean="0"/>
              <a:t>aPTT</a:t>
            </a:r>
            <a:r>
              <a:rPr lang="tr-TR" altLang="tr-TR" sz="2200" dirty="0" smtClean="0"/>
              <a:t>   </a:t>
            </a:r>
            <a:r>
              <a:rPr lang="tr-TR" altLang="tr-TR" sz="2200" dirty="0"/>
              <a:t>	</a:t>
            </a:r>
            <a:r>
              <a:rPr lang="tr-TR" altLang="tr-TR" sz="2200" dirty="0">
                <a:sym typeface="Symbol" pitchFamily="18" charset="2"/>
              </a:rPr>
              <a:t></a:t>
            </a:r>
            <a:r>
              <a:rPr lang="tr-TR" altLang="tr-TR" sz="2200" dirty="0"/>
              <a:t>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INR</a:t>
            </a:r>
            <a:r>
              <a:rPr lang="tr-TR" altLang="tr-TR" sz="2200" dirty="0"/>
              <a:t>		</a:t>
            </a:r>
            <a:r>
              <a:rPr lang="tr-TR" altLang="tr-TR" sz="2200" dirty="0">
                <a:sym typeface="Symbol" pitchFamily="18" charset="2"/>
              </a:rPr>
              <a:t></a:t>
            </a:r>
            <a:r>
              <a:rPr lang="tr-TR" altLang="tr-TR" sz="2200" dirty="0"/>
              <a:t>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D-</a:t>
            </a:r>
            <a:r>
              <a:rPr lang="tr-TR" altLang="tr-TR" sz="2200" dirty="0" err="1" smtClean="0"/>
              <a:t>dimer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	</a:t>
            </a:r>
            <a:r>
              <a:rPr lang="tr-TR" altLang="tr-TR" sz="2200" dirty="0">
                <a:sym typeface="Symbol" pitchFamily="18" charset="2"/>
              </a:rPr>
              <a:t></a:t>
            </a:r>
            <a:r>
              <a:rPr lang="tr-TR" altLang="tr-TR" sz="2200" dirty="0"/>
              <a:t>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Fibrinojen </a:t>
            </a:r>
            <a:r>
              <a:rPr lang="tr-TR" altLang="tr-TR" sz="2200" dirty="0"/>
              <a:t>	</a:t>
            </a:r>
            <a:r>
              <a:rPr lang="tr-TR" altLang="tr-TR" sz="2200" dirty="0">
                <a:sym typeface="Symbol" pitchFamily="18" charset="2"/>
              </a:rPr>
              <a:t></a:t>
            </a:r>
          </a:p>
        </p:txBody>
      </p:sp>
      <p:pic>
        <p:nvPicPr>
          <p:cNvPr id="56324" name="Picture 11" descr="http://rds.yahoo.com/_ylt=A0WTb_wM8uZKkl8Av0GjzbkF/SIG=125mnmres/EXP=1256735628/**http%3A/www.galopin-fr.net/circul/coagulati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789363"/>
            <a:ext cx="34385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7072313" y="3786188"/>
            <a:ext cx="1143000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6858000" y="5500688"/>
            <a:ext cx="1143000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715000" y="4429125"/>
            <a:ext cx="714375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56328" name="Rectangle 3"/>
          <p:cNvSpPr>
            <a:spLocks noChangeArrowheads="1"/>
          </p:cNvSpPr>
          <p:nvPr/>
        </p:nvSpPr>
        <p:spPr bwMode="auto">
          <a:xfrm>
            <a:off x="250825" y="1125538"/>
            <a:ext cx="8678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None/>
            </a:pPr>
            <a:r>
              <a:rPr kumimoji="1" lang="tr-TR" altLang="tr-TR" sz="2800" b="1" dirty="0"/>
              <a:t>KKKA-Laboratuvar </a:t>
            </a:r>
            <a:r>
              <a:rPr kumimoji="1" lang="tr-TR" altLang="tr-TR" sz="2800" b="1" dirty="0" smtClean="0"/>
              <a:t>Bulguları</a:t>
            </a:r>
            <a:endParaRPr kumimoji="1" lang="tr-TR" altLang="tr-TR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Metin kutusu 2"/>
          <p:cNvSpPr txBox="1">
            <a:spLocks noChangeArrowheads="1"/>
          </p:cNvSpPr>
          <p:nvPr/>
        </p:nvSpPr>
        <p:spPr bwMode="auto">
          <a:xfrm>
            <a:off x="900113" y="1052513"/>
            <a:ext cx="799147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tr-TR" sz="2000" b="1" dirty="0"/>
              <a:t>İçerik</a:t>
            </a:r>
            <a:endParaRPr lang="tr-TR" sz="2000" dirty="0"/>
          </a:p>
          <a:p>
            <a:pPr eaLnBrk="1" hangingPunct="1">
              <a:lnSpc>
                <a:spcPct val="150000"/>
              </a:lnSpc>
            </a:pPr>
            <a:r>
              <a:rPr lang="tr-TR" sz="2000" dirty="0" smtClean="0"/>
              <a:t>1. Kırım-Kongo </a:t>
            </a:r>
            <a:r>
              <a:rPr lang="tr-TR" sz="2000" dirty="0"/>
              <a:t>Kanamalı Ateşi Genel Bilgi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dirty="0" smtClean="0"/>
              <a:t>2. </a:t>
            </a:r>
            <a:r>
              <a:rPr lang="tr-TR" sz="2000" dirty="0"/>
              <a:t>Bulaş Yolları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dirty="0" smtClean="0"/>
              <a:t>3. </a:t>
            </a:r>
            <a:r>
              <a:rPr lang="tr-TR" sz="2000" dirty="0"/>
              <a:t>Risk Grupları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dirty="0" smtClean="0"/>
              <a:t>4. </a:t>
            </a:r>
            <a:r>
              <a:rPr lang="tr-TR" sz="2000" dirty="0" err="1" smtClean="0"/>
              <a:t>Patogenezi</a:t>
            </a:r>
            <a:endParaRPr lang="tr-TR" sz="2000" dirty="0"/>
          </a:p>
          <a:p>
            <a:pPr eaLnBrk="1" hangingPunct="1">
              <a:lnSpc>
                <a:spcPct val="150000"/>
              </a:lnSpc>
            </a:pPr>
            <a:r>
              <a:rPr lang="tr-TR" sz="2000" dirty="0" smtClean="0"/>
              <a:t>5. Klinik </a:t>
            </a:r>
            <a:r>
              <a:rPr lang="tr-TR" sz="2000" dirty="0"/>
              <a:t>ve Laboratuvar </a:t>
            </a:r>
            <a:r>
              <a:rPr lang="tr-TR" sz="2000" dirty="0" smtClean="0"/>
              <a:t>Bulguları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dirty="0" smtClean="0"/>
              <a:t>6.</a:t>
            </a:r>
            <a:r>
              <a:rPr lang="tr-TR" sz="2000" dirty="0"/>
              <a:t> Tanı ve Ayırıcı Tanı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dirty="0" smtClean="0"/>
              <a:t>7</a:t>
            </a:r>
            <a:r>
              <a:rPr lang="tr-TR" sz="2000" dirty="0"/>
              <a:t>. KKKA Bilgi Sistemi ve Referans Laboratuvarlar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dirty="0"/>
              <a:t>8. </a:t>
            </a:r>
            <a:r>
              <a:rPr lang="tr-TR" sz="2000" dirty="0" smtClean="0"/>
              <a:t>Algoritmalar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dirty="0" smtClean="0"/>
              <a:t>9. Tedavi</a:t>
            </a:r>
            <a:endParaRPr lang="tr-TR" sz="2000" dirty="0"/>
          </a:p>
          <a:p>
            <a:pPr eaLnBrk="1" hangingPunct="1">
              <a:lnSpc>
                <a:spcPct val="150000"/>
              </a:lnSpc>
            </a:pPr>
            <a:r>
              <a:rPr lang="tr-TR" sz="2000" dirty="0" smtClean="0"/>
              <a:t>10. </a:t>
            </a:r>
            <a:r>
              <a:rPr lang="tr-TR" sz="2000" dirty="0"/>
              <a:t>Korunma ve Kontrol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Line 2"/>
          <p:cNvSpPr>
            <a:spLocks noChangeShapeType="1"/>
          </p:cNvSpPr>
          <p:nvPr/>
        </p:nvSpPr>
        <p:spPr bwMode="auto">
          <a:xfrm>
            <a:off x="549275" y="3554413"/>
            <a:ext cx="78565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1835150" y="357346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Freeform 4" descr="Marbre blanc"/>
          <p:cNvSpPr>
            <a:spLocks/>
          </p:cNvSpPr>
          <p:nvPr/>
        </p:nvSpPr>
        <p:spPr bwMode="auto">
          <a:xfrm>
            <a:off x="1835150" y="2133600"/>
            <a:ext cx="5545138" cy="1368425"/>
          </a:xfrm>
          <a:custGeom>
            <a:avLst/>
            <a:gdLst>
              <a:gd name="T0" fmla="*/ 0 w 2592"/>
              <a:gd name="T1" fmla="*/ 664 h 664"/>
              <a:gd name="T2" fmla="*/ 528 w 2592"/>
              <a:gd name="T3" fmla="*/ 136 h 664"/>
              <a:gd name="T4" fmla="*/ 2208 w 2592"/>
              <a:gd name="T5" fmla="*/ 88 h 664"/>
              <a:gd name="T6" fmla="*/ 2592 w 2592"/>
              <a:gd name="T7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92" h="664">
                <a:moveTo>
                  <a:pt x="0" y="664"/>
                </a:moveTo>
                <a:cubicBezTo>
                  <a:pt x="80" y="448"/>
                  <a:pt x="160" y="232"/>
                  <a:pt x="528" y="136"/>
                </a:cubicBezTo>
                <a:cubicBezTo>
                  <a:pt x="896" y="40"/>
                  <a:pt x="1864" y="0"/>
                  <a:pt x="2208" y="88"/>
                </a:cubicBezTo>
                <a:cubicBezTo>
                  <a:pt x="2552" y="176"/>
                  <a:pt x="2528" y="568"/>
                  <a:pt x="2592" y="664"/>
                </a:cubicBezTo>
              </a:path>
            </a:pathLst>
          </a:custGeom>
          <a:noFill/>
          <a:ln w="5715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2555875" y="2565400"/>
            <a:ext cx="998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fr-FR" altLang="tr-TR" sz="2400"/>
              <a:t>viremi</a:t>
            </a:r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1835150" y="4437063"/>
            <a:ext cx="64087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1908175" y="5211763"/>
            <a:ext cx="5400675" cy="17462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59401" name="Line 8"/>
          <p:cNvSpPr>
            <a:spLocks noChangeShapeType="1"/>
          </p:cNvSpPr>
          <p:nvPr/>
        </p:nvSpPr>
        <p:spPr bwMode="auto">
          <a:xfrm>
            <a:off x="4067175" y="6021388"/>
            <a:ext cx="4802188" cy="0"/>
          </a:xfrm>
          <a:prstGeom prst="line">
            <a:avLst/>
          </a:prstGeom>
          <a:noFill/>
          <a:ln w="76200">
            <a:solidFill>
              <a:srgbClr val="99FF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02" name="Line 9"/>
          <p:cNvSpPr>
            <a:spLocks noChangeShapeType="1"/>
          </p:cNvSpPr>
          <p:nvPr/>
        </p:nvSpPr>
        <p:spPr bwMode="auto">
          <a:xfrm>
            <a:off x="5292725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03" name="Text Box 10"/>
          <p:cNvSpPr txBox="1">
            <a:spLocks noChangeArrowheads="1"/>
          </p:cNvSpPr>
          <p:nvPr/>
        </p:nvSpPr>
        <p:spPr bwMode="auto">
          <a:xfrm>
            <a:off x="4067175" y="3789363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fr-FR" altLang="tr-TR" sz="2400" b="1"/>
              <a:t>5</a:t>
            </a:r>
          </a:p>
        </p:txBody>
      </p:sp>
      <p:sp>
        <p:nvSpPr>
          <p:cNvPr id="59404" name="Freeform 11"/>
          <p:cNvSpPr>
            <a:spLocks/>
          </p:cNvSpPr>
          <p:nvPr/>
        </p:nvSpPr>
        <p:spPr bwMode="auto">
          <a:xfrm>
            <a:off x="3851275" y="1989138"/>
            <a:ext cx="3355975" cy="1524000"/>
          </a:xfrm>
          <a:custGeom>
            <a:avLst/>
            <a:gdLst>
              <a:gd name="T0" fmla="*/ 0 w 2400"/>
              <a:gd name="T1" fmla="*/ 2147483646 h 960"/>
              <a:gd name="T2" fmla="*/ 2147483646 w 2400"/>
              <a:gd name="T3" fmla="*/ 2147483646 h 960"/>
              <a:gd name="T4" fmla="*/ 2147483646 w 2400"/>
              <a:gd name="T5" fmla="*/ 0 h 960"/>
              <a:gd name="T6" fmla="*/ 0 60000 65536"/>
              <a:gd name="T7" fmla="*/ 0 60000 65536"/>
              <a:gd name="T8" fmla="*/ 0 60000 65536"/>
              <a:gd name="T9" fmla="*/ 0 w 2400"/>
              <a:gd name="T10" fmla="*/ 0 h 960"/>
              <a:gd name="T11" fmla="*/ 2400 w 2400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960">
                <a:moveTo>
                  <a:pt x="0" y="960"/>
                </a:moveTo>
                <a:cubicBezTo>
                  <a:pt x="400" y="944"/>
                  <a:pt x="800" y="928"/>
                  <a:pt x="1200" y="768"/>
                </a:cubicBezTo>
                <a:cubicBezTo>
                  <a:pt x="1600" y="608"/>
                  <a:pt x="2200" y="128"/>
                  <a:pt x="2400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05" name="Text Box 12"/>
          <p:cNvSpPr txBox="1">
            <a:spLocks noChangeArrowheads="1"/>
          </p:cNvSpPr>
          <p:nvPr/>
        </p:nvSpPr>
        <p:spPr bwMode="auto">
          <a:xfrm>
            <a:off x="6948488" y="1412875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fr-FR" altLang="tr-TR" sz="2400" b="1"/>
              <a:t>IgM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908175" y="4581525"/>
            <a:ext cx="1655763" cy="457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tr-TR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RT-PCR</a:t>
            </a:r>
          </a:p>
        </p:txBody>
      </p:sp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4067175" y="6165850"/>
            <a:ext cx="2460625" cy="461963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fr-FR" altLang="tr-TR" sz="2400" b="1">
                <a:solidFill>
                  <a:srgbClr val="99FF33"/>
                </a:solidFill>
              </a:rPr>
              <a:t>ELISA IgM</a:t>
            </a:r>
            <a:r>
              <a:rPr lang="tr-TR" altLang="tr-TR" sz="2400" b="1">
                <a:solidFill>
                  <a:srgbClr val="99FF33"/>
                </a:solidFill>
              </a:rPr>
              <a:t>,</a:t>
            </a:r>
            <a:r>
              <a:rPr lang="fr-FR" altLang="tr-TR" sz="2400" b="1">
                <a:solidFill>
                  <a:srgbClr val="99FF33"/>
                </a:solidFill>
              </a:rPr>
              <a:t>  IgG</a:t>
            </a:r>
          </a:p>
        </p:txBody>
      </p:sp>
      <p:sp>
        <p:nvSpPr>
          <p:cNvPr id="59408" name="Text Box 15"/>
          <p:cNvSpPr txBox="1">
            <a:spLocks noChangeArrowheads="1"/>
          </p:cNvSpPr>
          <p:nvPr/>
        </p:nvSpPr>
        <p:spPr bwMode="auto">
          <a:xfrm>
            <a:off x="6948488" y="6165850"/>
            <a:ext cx="736600" cy="4572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fr-FR" altLang="tr-TR" sz="2400" b="1">
                <a:solidFill>
                  <a:srgbClr val="99FF33"/>
                </a:solidFill>
              </a:rPr>
              <a:t>IFA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6877050" y="4437063"/>
            <a:ext cx="1871663" cy="0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9410" name="Text Box 17"/>
          <p:cNvSpPr txBox="1">
            <a:spLocks noChangeArrowheads="1"/>
          </p:cNvSpPr>
          <p:nvPr/>
        </p:nvSpPr>
        <p:spPr bwMode="auto">
          <a:xfrm>
            <a:off x="1908175" y="1052513"/>
            <a:ext cx="501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2800" b="1"/>
              <a:t>KKKA</a:t>
            </a:r>
            <a:r>
              <a:rPr lang="fr-FR" altLang="tr-TR" sz="2800" b="1"/>
              <a:t> </a:t>
            </a:r>
            <a:r>
              <a:rPr lang="tr-TR" altLang="tr-TR" sz="2800" b="1"/>
              <a:t>V</a:t>
            </a:r>
            <a:r>
              <a:rPr lang="fr-FR" altLang="tr-TR" sz="2800" b="1"/>
              <a:t>ir</a:t>
            </a:r>
            <a:r>
              <a:rPr lang="tr-TR" altLang="tr-TR" sz="2800" b="1"/>
              <a:t>üs</a:t>
            </a:r>
            <a:r>
              <a:rPr lang="fr-FR" altLang="tr-TR" sz="2800" b="1"/>
              <a:t>/</a:t>
            </a:r>
            <a:r>
              <a:rPr lang="tr-TR" altLang="tr-TR" sz="2800" b="1"/>
              <a:t>Antikor </a:t>
            </a:r>
            <a:r>
              <a:rPr lang="fr-FR" altLang="tr-TR" sz="2800" b="1"/>
              <a:t>kinet</a:t>
            </a:r>
            <a:r>
              <a:rPr lang="tr-TR" altLang="tr-TR" sz="2800" b="1"/>
              <a:t>iği</a:t>
            </a:r>
            <a:r>
              <a:rPr lang="fr-FR" altLang="tr-TR" sz="2800" b="1"/>
              <a:t> </a:t>
            </a:r>
          </a:p>
        </p:txBody>
      </p:sp>
      <p:sp>
        <p:nvSpPr>
          <p:cNvPr id="59411" name="Text Box 18"/>
          <p:cNvSpPr txBox="1">
            <a:spLocks noChangeArrowheads="1"/>
          </p:cNvSpPr>
          <p:nvPr/>
        </p:nvSpPr>
        <p:spPr bwMode="auto">
          <a:xfrm>
            <a:off x="1908175" y="5373688"/>
            <a:ext cx="2663825" cy="4572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fr-FR" altLang="tr-TR" sz="2400" b="1" dirty="0" err="1" smtClean="0">
                <a:solidFill>
                  <a:srgbClr val="00FFFF"/>
                </a:solidFill>
              </a:rPr>
              <a:t>Vir</a:t>
            </a:r>
            <a:r>
              <a:rPr lang="tr-TR" altLang="tr-TR" sz="2400" b="1" dirty="0" smtClean="0">
                <a:solidFill>
                  <a:srgbClr val="00FFFF"/>
                </a:solidFill>
              </a:rPr>
              <a:t>üs</a:t>
            </a:r>
            <a:r>
              <a:rPr lang="fr-FR" altLang="tr-TR" sz="2400" b="1" dirty="0" smtClean="0">
                <a:solidFill>
                  <a:srgbClr val="00FFFF"/>
                </a:solidFill>
              </a:rPr>
              <a:t> </a:t>
            </a:r>
            <a:r>
              <a:rPr lang="fr-FR" altLang="tr-TR" sz="2400" b="1" dirty="0">
                <a:solidFill>
                  <a:srgbClr val="00FFFF"/>
                </a:solidFill>
              </a:rPr>
              <a:t>i</a:t>
            </a:r>
            <a:r>
              <a:rPr lang="tr-TR" altLang="tr-TR" sz="2400" b="1" dirty="0">
                <a:solidFill>
                  <a:srgbClr val="00FFFF"/>
                </a:solidFill>
              </a:rPr>
              <a:t>z</a:t>
            </a:r>
            <a:r>
              <a:rPr lang="fr-FR" altLang="tr-TR" sz="2400" b="1" dirty="0">
                <a:solidFill>
                  <a:srgbClr val="00FFFF"/>
                </a:solidFill>
              </a:rPr>
              <a:t>ola</a:t>
            </a:r>
            <a:r>
              <a:rPr lang="tr-TR" altLang="tr-TR" sz="2400" b="1" dirty="0" err="1">
                <a:solidFill>
                  <a:srgbClr val="00FFFF"/>
                </a:solidFill>
              </a:rPr>
              <a:t>syonu</a:t>
            </a:r>
            <a:endParaRPr lang="fr-FR" altLang="tr-TR" sz="2400" b="1" dirty="0">
              <a:solidFill>
                <a:srgbClr val="00FFFF"/>
              </a:solidFill>
            </a:endParaRPr>
          </a:p>
        </p:txBody>
      </p:sp>
      <p:sp>
        <p:nvSpPr>
          <p:cNvPr id="59412" name="Text Box 19"/>
          <p:cNvSpPr txBox="1">
            <a:spLocks noChangeArrowheads="1"/>
          </p:cNvSpPr>
          <p:nvPr/>
        </p:nvSpPr>
        <p:spPr bwMode="auto">
          <a:xfrm>
            <a:off x="1619250" y="37893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fr-FR" altLang="tr-TR" sz="2400" b="1"/>
              <a:t>0</a:t>
            </a:r>
          </a:p>
        </p:txBody>
      </p:sp>
      <p:sp>
        <p:nvSpPr>
          <p:cNvPr id="59413" name="Line 20"/>
          <p:cNvSpPr>
            <a:spLocks noChangeShapeType="1"/>
          </p:cNvSpPr>
          <p:nvPr/>
        </p:nvSpPr>
        <p:spPr bwMode="auto">
          <a:xfrm>
            <a:off x="2339975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14" name="Line 21"/>
          <p:cNvSpPr>
            <a:spLocks noChangeShapeType="1"/>
          </p:cNvSpPr>
          <p:nvPr/>
        </p:nvSpPr>
        <p:spPr bwMode="auto">
          <a:xfrm>
            <a:off x="2843213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15" name="Line 22"/>
          <p:cNvSpPr>
            <a:spLocks noChangeShapeType="1"/>
          </p:cNvSpPr>
          <p:nvPr/>
        </p:nvSpPr>
        <p:spPr bwMode="auto">
          <a:xfrm>
            <a:off x="3276600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16" name="Line 23"/>
          <p:cNvSpPr>
            <a:spLocks noChangeShapeType="1"/>
          </p:cNvSpPr>
          <p:nvPr/>
        </p:nvSpPr>
        <p:spPr bwMode="auto">
          <a:xfrm>
            <a:off x="3779838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17" name="Line 24"/>
          <p:cNvSpPr>
            <a:spLocks noChangeShapeType="1"/>
          </p:cNvSpPr>
          <p:nvPr/>
        </p:nvSpPr>
        <p:spPr bwMode="auto">
          <a:xfrm>
            <a:off x="4284663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18" name="Line 25"/>
          <p:cNvSpPr>
            <a:spLocks noChangeShapeType="1"/>
          </p:cNvSpPr>
          <p:nvPr/>
        </p:nvSpPr>
        <p:spPr bwMode="auto">
          <a:xfrm>
            <a:off x="4787900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19" name="Line 26"/>
          <p:cNvSpPr>
            <a:spLocks noChangeShapeType="1"/>
          </p:cNvSpPr>
          <p:nvPr/>
        </p:nvSpPr>
        <p:spPr bwMode="auto">
          <a:xfrm>
            <a:off x="5795963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20" name="Line 27"/>
          <p:cNvSpPr>
            <a:spLocks noChangeShapeType="1"/>
          </p:cNvSpPr>
          <p:nvPr/>
        </p:nvSpPr>
        <p:spPr bwMode="auto">
          <a:xfrm>
            <a:off x="6227763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21" name="Line 28"/>
          <p:cNvSpPr>
            <a:spLocks noChangeShapeType="1"/>
          </p:cNvSpPr>
          <p:nvPr/>
        </p:nvSpPr>
        <p:spPr bwMode="auto">
          <a:xfrm>
            <a:off x="6659563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22" name="Line 29"/>
          <p:cNvSpPr>
            <a:spLocks noChangeShapeType="1"/>
          </p:cNvSpPr>
          <p:nvPr/>
        </p:nvSpPr>
        <p:spPr bwMode="auto">
          <a:xfrm>
            <a:off x="7092950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23" name="Line 30"/>
          <p:cNvSpPr>
            <a:spLocks noChangeShapeType="1"/>
          </p:cNvSpPr>
          <p:nvPr/>
        </p:nvSpPr>
        <p:spPr bwMode="auto">
          <a:xfrm>
            <a:off x="7524750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24" name="Text Box 31"/>
          <p:cNvSpPr txBox="1">
            <a:spLocks noChangeArrowheads="1"/>
          </p:cNvSpPr>
          <p:nvPr/>
        </p:nvSpPr>
        <p:spPr bwMode="auto">
          <a:xfrm>
            <a:off x="6372225" y="3789363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fr-FR" altLang="tr-TR" sz="2400" b="1"/>
              <a:t>10</a:t>
            </a:r>
          </a:p>
        </p:txBody>
      </p:sp>
      <p:sp>
        <p:nvSpPr>
          <p:cNvPr id="59425" name="Freeform 32"/>
          <p:cNvSpPr>
            <a:spLocks/>
          </p:cNvSpPr>
          <p:nvPr/>
        </p:nvSpPr>
        <p:spPr bwMode="auto">
          <a:xfrm>
            <a:off x="5219700" y="2062163"/>
            <a:ext cx="3355975" cy="1524000"/>
          </a:xfrm>
          <a:custGeom>
            <a:avLst/>
            <a:gdLst>
              <a:gd name="T0" fmla="*/ 0 w 2400"/>
              <a:gd name="T1" fmla="*/ 2147483646 h 960"/>
              <a:gd name="T2" fmla="*/ 2147483646 w 2400"/>
              <a:gd name="T3" fmla="*/ 2147483646 h 960"/>
              <a:gd name="T4" fmla="*/ 2147483646 w 2400"/>
              <a:gd name="T5" fmla="*/ 0 h 960"/>
              <a:gd name="T6" fmla="*/ 0 60000 65536"/>
              <a:gd name="T7" fmla="*/ 0 60000 65536"/>
              <a:gd name="T8" fmla="*/ 0 60000 65536"/>
              <a:gd name="T9" fmla="*/ 0 w 2400"/>
              <a:gd name="T10" fmla="*/ 0 h 960"/>
              <a:gd name="T11" fmla="*/ 2400 w 2400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960">
                <a:moveTo>
                  <a:pt x="0" y="960"/>
                </a:moveTo>
                <a:cubicBezTo>
                  <a:pt x="400" y="944"/>
                  <a:pt x="800" y="928"/>
                  <a:pt x="1200" y="768"/>
                </a:cubicBezTo>
                <a:cubicBezTo>
                  <a:pt x="1600" y="608"/>
                  <a:pt x="2200" y="128"/>
                  <a:pt x="2400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26" name="Text Box 33"/>
          <p:cNvSpPr txBox="1">
            <a:spLocks noChangeArrowheads="1"/>
          </p:cNvSpPr>
          <p:nvPr/>
        </p:nvSpPr>
        <p:spPr bwMode="auto">
          <a:xfrm>
            <a:off x="8101013" y="1412875"/>
            <a:ext cx="69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fr-FR" altLang="tr-TR" sz="2400" b="1"/>
              <a:t>IgG</a:t>
            </a:r>
          </a:p>
        </p:txBody>
      </p:sp>
      <p:sp>
        <p:nvSpPr>
          <p:cNvPr id="59427" name="Text Box 34"/>
          <p:cNvSpPr txBox="1">
            <a:spLocks noChangeArrowheads="1"/>
          </p:cNvSpPr>
          <p:nvPr/>
        </p:nvSpPr>
        <p:spPr bwMode="auto">
          <a:xfrm>
            <a:off x="7656513" y="4581525"/>
            <a:ext cx="1308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fr-FR" altLang="tr-TR" sz="2400" b="1"/>
              <a:t>16</a:t>
            </a:r>
            <a:r>
              <a:rPr lang="tr-TR" altLang="tr-TR" sz="2400" b="1"/>
              <a:t>. gün</a:t>
            </a:r>
            <a:endParaRPr lang="fr-FR" altLang="tr-TR" sz="2400" b="1"/>
          </a:p>
        </p:txBody>
      </p:sp>
      <p:sp>
        <p:nvSpPr>
          <p:cNvPr id="59428" name="Text Box 35"/>
          <p:cNvSpPr txBox="1">
            <a:spLocks noChangeArrowheads="1"/>
          </p:cNvSpPr>
          <p:nvPr/>
        </p:nvSpPr>
        <p:spPr bwMode="auto">
          <a:xfrm>
            <a:off x="177800" y="5949950"/>
            <a:ext cx="3746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tr-TR"/>
              <a:t>IgM </a:t>
            </a:r>
            <a:r>
              <a:rPr lang="tr-TR" altLang="tr-TR"/>
              <a:t>süresi</a:t>
            </a:r>
            <a:r>
              <a:rPr lang="fr-FR" altLang="tr-TR"/>
              <a:t>: 2-3</a:t>
            </a:r>
            <a:r>
              <a:rPr lang="tr-TR" altLang="tr-TR"/>
              <a:t> ay,</a:t>
            </a:r>
            <a:r>
              <a:rPr lang="fr-FR" altLang="tr-TR"/>
              <a:t> </a:t>
            </a:r>
            <a:r>
              <a:rPr lang="tr-TR" altLang="tr-TR"/>
              <a:t>maksimum</a:t>
            </a:r>
            <a:r>
              <a:rPr lang="fr-FR" altLang="tr-TR"/>
              <a:t> 6 </a:t>
            </a:r>
            <a:r>
              <a:rPr lang="tr-TR" altLang="tr-TR"/>
              <a:t>ay</a:t>
            </a:r>
          </a:p>
          <a:p>
            <a:r>
              <a:rPr lang="fr-FR" altLang="tr-TR"/>
              <a:t>Ig</a:t>
            </a:r>
            <a:r>
              <a:rPr lang="tr-TR" altLang="tr-TR"/>
              <a:t>G</a:t>
            </a:r>
            <a:r>
              <a:rPr lang="fr-FR" altLang="tr-TR"/>
              <a:t> </a:t>
            </a:r>
            <a:r>
              <a:rPr lang="tr-TR" altLang="tr-TR"/>
              <a:t>süresi</a:t>
            </a:r>
            <a:r>
              <a:rPr lang="fr-FR" altLang="tr-TR"/>
              <a:t>: </a:t>
            </a:r>
            <a:r>
              <a:rPr lang="tr-TR" altLang="tr-TR"/>
              <a:t>5 yıl (ömür boyu?)</a:t>
            </a:r>
            <a:endParaRPr lang="fr-FR" altLang="tr-TR"/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07950" y="3717925"/>
            <a:ext cx="1295400" cy="45720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altLang="tr-TR" sz="2400" b="1" dirty="0">
                <a:latin typeface="Arial" panose="020B0604020202020204" pitchFamily="34" charset="0"/>
              </a:rPr>
              <a:t>Günler</a:t>
            </a:r>
            <a:endParaRPr lang="fr-FR" altLang="tr-TR" sz="2400" b="1" dirty="0">
              <a:latin typeface="Arial" panose="020B0604020202020204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656512" y="6596062"/>
            <a:ext cx="1487487" cy="3323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1200" dirty="0" err="1" smtClean="0">
                <a:solidFill>
                  <a:srgbClr val="FFFF66"/>
                </a:solidFill>
              </a:rPr>
              <a:t>Zeller</a:t>
            </a:r>
            <a:r>
              <a:rPr lang="tr-TR" altLang="tr-TR" sz="1200" dirty="0" smtClean="0">
                <a:solidFill>
                  <a:srgbClr val="FFFF66"/>
                </a:solidFill>
              </a:rPr>
              <a:t> </a:t>
            </a:r>
            <a:r>
              <a:rPr lang="tr-TR" altLang="tr-TR" sz="1200" dirty="0" err="1" smtClean="0">
                <a:solidFill>
                  <a:srgbClr val="FFFF66"/>
                </a:solidFill>
              </a:rPr>
              <a:t>H.’den</a:t>
            </a:r>
            <a:r>
              <a:rPr lang="tr-TR" altLang="tr-TR" sz="1200" dirty="0" smtClean="0">
                <a:solidFill>
                  <a:srgbClr val="FFFF66"/>
                </a:solidFill>
              </a:rPr>
              <a:t> alıntı</a:t>
            </a:r>
            <a:endParaRPr lang="tr-TR" altLang="tr-TR" sz="1200" dirty="0">
              <a:solidFill>
                <a:srgbClr val="FFFF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Unvan 2"/>
          <p:cNvSpPr>
            <a:spLocks noGrp="1"/>
          </p:cNvSpPr>
          <p:nvPr>
            <p:ph type="title" idx="4294967295"/>
          </p:nvPr>
        </p:nvSpPr>
        <p:spPr>
          <a:xfrm>
            <a:off x="107950" y="692150"/>
            <a:ext cx="8229600" cy="1143000"/>
          </a:xfrm>
        </p:spPr>
        <p:txBody>
          <a:bodyPr/>
          <a:lstStyle/>
          <a:p>
            <a:r>
              <a:rPr lang="tr-TR" altLang="tr-TR" sz="2800" b="1" smtClean="0">
                <a:latin typeface="Arial" pitchFamily="34" charset="0"/>
                <a:cs typeface="Arial" pitchFamily="34" charset="0"/>
              </a:rPr>
              <a:t>KKKA’da Özgül Tanı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1188" y="1484313"/>
            <a:ext cx="77724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2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sz="2200" dirty="0" smtClean="0"/>
              <a:t>Moleküler </a:t>
            </a:r>
            <a:r>
              <a:rPr lang="tr-TR" sz="2200" dirty="0"/>
              <a:t>tanı yöntemleri</a:t>
            </a:r>
            <a:endParaRPr lang="fr-FR" sz="2200" dirty="0"/>
          </a:p>
          <a:p>
            <a:pPr marL="190500"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tr-TR" sz="2200" dirty="0"/>
              <a:t>   - </a:t>
            </a:r>
            <a:r>
              <a:rPr lang="fr-FR" sz="2200" dirty="0"/>
              <a:t>RT-PCR (</a:t>
            </a:r>
            <a:r>
              <a:rPr lang="fr-FR" sz="2200" dirty="0" err="1"/>
              <a:t>nested</a:t>
            </a:r>
            <a:r>
              <a:rPr lang="fr-FR" sz="2200" dirty="0"/>
              <a:t>)</a:t>
            </a:r>
            <a:endParaRPr lang="tr-TR" sz="2200" dirty="0"/>
          </a:p>
          <a:p>
            <a:pPr marL="190500"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tr-TR" sz="2200" dirty="0"/>
              <a:t>   - Real time-PCR</a:t>
            </a:r>
            <a:endParaRPr lang="fr-FR" sz="2200" dirty="0"/>
          </a:p>
          <a:p>
            <a:pPr marL="342900" indent="-3429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  Serum örneklerinden antikor tayini</a:t>
            </a:r>
            <a:r>
              <a:rPr lang="fr-FR" sz="2200" dirty="0"/>
              <a:t> </a:t>
            </a:r>
            <a:endParaRPr lang="tr-TR" sz="2200" dirty="0"/>
          </a:p>
          <a:p>
            <a:pPr lvl="1">
              <a:defRPr/>
            </a:pPr>
            <a:r>
              <a:rPr lang="tr-TR" sz="2200" dirty="0"/>
              <a:t>- </a:t>
            </a:r>
            <a:r>
              <a:rPr lang="fr-FR" sz="2200" dirty="0"/>
              <a:t>ELISA </a:t>
            </a:r>
            <a:r>
              <a:rPr lang="fr-FR" sz="2200" dirty="0" err="1"/>
              <a:t>IgM</a:t>
            </a:r>
            <a:endParaRPr lang="tr-TR" sz="2200" dirty="0"/>
          </a:p>
          <a:p>
            <a:pPr lvl="1">
              <a:defRPr/>
            </a:pPr>
            <a:r>
              <a:rPr lang="tr-TR" sz="2200" dirty="0"/>
              <a:t>- </a:t>
            </a:r>
            <a:r>
              <a:rPr lang="fr-FR" sz="2200" dirty="0"/>
              <a:t>ELISA </a:t>
            </a:r>
            <a:r>
              <a:rPr lang="fr-FR" sz="2200" dirty="0" err="1"/>
              <a:t>IgG</a:t>
            </a:r>
            <a:r>
              <a:rPr lang="tr-TR" sz="2200" dirty="0"/>
              <a:t> </a:t>
            </a:r>
          </a:p>
          <a:p>
            <a:pPr lvl="1">
              <a:defRPr/>
            </a:pPr>
            <a:r>
              <a:rPr lang="tr-TR" sz="2200" dirty="0"/>
              <a:t>- </a:t>
            </a:r>
            <a:r>
              <a:rPr lang="fr-FR" sz="2200" dirty="0"/>
              <a:t>IFA </a:t>
            </a:r>
            <a:endParaRPr lang="tr-TR" sz="2200" dirty="0"/>
          </a:p>
          <a:p>
            <a:pPr lvl="1">
              <a:defRPr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Pasif hemaglutinasyon inhibisyon</a:t>
            </a:r>
          </a:p>
          <a:p>
            <a:pPr lvl="1">
              <a:defRPr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tr-TR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İmmunofluoresan</a:t>
            </a:r>
            <a:endParaRPr lang="tr-T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Nötralizasyon</a:t>
            </a:r>
          </a:p>
          <a:p>
            <a:pPr lvl="1">
              <a:defRPr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tr-TR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Kompleman</a:t>
            </a: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fiksasyon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r>
              <a:rPr lang="tr-T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  - </a:t>
            </a:r>
            <a:r>
              <a:rPr lang="tr-TR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İmmünodifüzyon</a:t>
            </a:r>
            <a:endParaRPr lang="tr-TR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Kan örneklerinden </a:t>
            </a:r>
            <a:r>
              <a:rPr lang="tr-TR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virus</a:t>
            </a: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izolasyonu</a:t>
            </a:r>
            <a:endParaRPr lang="fr-F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90500"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- Fare beynine </a:t>
            </a:r>
            <a:r>
              <a:rPr lang="tr-TR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inokulasyon</a:t>
            </a:r>
            <a:endParaRPr lang="tr-T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90500"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- Hücre kültürü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Vero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E6</a:t>
            </a: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BHK 21, SW 13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tr-T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endParaRPr lang="fr-F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7405688" y="4086225"/>
          <a:ext cx="9525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Bit Eşlem Resmi" r:id="rId4" imgW="952633" imgH="2057143" progId="PBrush">
                  <p:embed/>
                </p:oleObj>
              </mc:Choice>
              <mc:Fallback>
                <p:oleObj name="Bit Eşlem Resmi" r:id="rId4" imgW="952633" imgH="2057143" progId="PBrush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8" y="4086225"/>
                        <a:ext cx="952500" cy="205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0253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0" name="Picture 7" descr="http://tbn0.google.com/images?q=tbn:8w7s0rRiIbmLBM:http://www.mpi-magdeburg.mpg.de/research/groups/bpt/MDCK_3-53_25h_10x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5500" y="1214438"/>
            <a:ext cx="1611313" cy="1214437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57351" name="Picture 9" descr="http://tbn0.google.com/images?q=tbn:bqvTpUSoKnHS1M:http://cgb.indiana.edu/images/resources/bioradicycle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16763" y="2571750"/>
            <a:ext cx="1717675" cy="1285875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altLang="tr-TR" sz="2800" b="1"/>
              <a:t>KKKA-Ayırıcı Tanı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116012" y="1824038"/>
            <a:ext cx="3816027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323748" bIns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38125" algn="l"/>
                <a:tab pos="2136775" algn="l"/>
              </a:tabLst>
            </a:pPr>
            <a:r>
              <a:rPr lang="tr-TR" altLang="tr-TR" sz="2400" dirty="0" err="1" smtClean="0"/>
              <a:t>Bruselloz</a:t>
            </a:r>
            <a:endParaRPr lang="tr-TR" altLang="tr-TR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38125" algn="l"/>
                <a:tab pos="2136775" algn="l"/>
              </a:tabLst>
            </a:pPr>
            <a:r>
              <a:rPr lang="tr-TR" altLang="tr-TR" sz="2400" dirty="0" smtClean="0"/>
              <a:t>Tifo</a:t>
            </a:r>
            <a:r>
              <a:rPr lang="tr-TR" altLang="tr-TR" sz="2400" dirty="0"/>
              <a:t>	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38125" algn="l"/>
                <a:tab pos="2136775" algn="l"/>
              </a:tabLst>
            </a:pPr>
            <a:r>
              <a:rPr lang="tr-TR" altLang="tr-TR" sz="2400" dirty="0" err="1" smtClean="0"/>
              <a:t>Viral</a:t>
            </a:r>
            <a:r>
              <a:rPr lang="tr-TR" altLang="tr-TR" sz="2400" dirty="0" smtClean="0"/>
              <a:t> </a:t>
            </a:r>
            <a:r>
              <a:rPr lang="fr-FR" altLang="tr-TR" sz="2400" dirty="0" err="1"/>
              <a:t>Hepati</a:t>
            </a:r>
            <a:r>
              <a:rPr lang="tr-TR" altLang="tr-TR" sz="2400" dirty="0" smtClean="0"/>
              <a:t>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38125" algn="l"/>
                <a:tab pos="2136775" algn="l"/>
              </a:tabLst>
            </a:pPr>
            <a:r>
              <a:rPr lang="tr-TR" altLang="tr-TR" sz="2400" dirty="0" smtClean="0"/>
              <a:t>Sıtma</a:t>
            </a:r>
            <a:endParaRPr lang="tr-TR" alt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38125" algn="l"/>
                <a:tab pos="2136775" algn="l"/>
              </a:tabLst>
            </a:pPr>
            <a:r>
              <a:rPr lang="fr-FR" altLang="tr-TR" sz="2400" dirty="0" err="1" smtClean="0"/>
              <a:t>Leptospiro</a:t>
            </a:r>
            <a:r>
              <a:rPr lang="tr-TR" altLang="tr-TR" sz="2400" dirty="0"/>
              <a:t>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38125" algn="l"/>
                <a:tab pos="2136775" algn="l"/>
              </a:tabLst>
            </a:pPr>
            <a:r>
              <a:rPr lang="fr-FR" altLang="tr-TR" sz="2400" dirty="0" err="1" smtClean="0"/>
              <a:t>Riketsi</a:t>
            </a:r>
            <a:r>
              <a:rPr lang="tr-TR" altLang="tr-TR" sz="2400" dirty="0"/>
              <a:t>yoz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38125" algn="l"/>
                <a:tab pos="2136775" algn="l"/>
              </a:tabLst>
            </a:pPr>
            <a:r>
              <a:rPr lang="tr-TR" altLang="tr-TR" sz="2400" dirty="0" err="1" smtClean="0"/>
              <a:t>Meningokoksemi</a:t>
            </a:r>
            <a:endParaRPr lang="fr-FR" altLang="tr-TR" sz="24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4355976" y="1824038"/>
            <a:ext cx="3836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Hematolojik </a:t>
            </a:r>
            <a:r>
              <a:rPr lang="tr-TR" altLang="tr-TR" sz="2400" dirty="0" err="1" smtClean="0"/>
              <a:t>maligniteler</a:t>
            </a:r>
            <a:endParaRPr lang="tr-TR" alt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Diğer </a:t>
            </a:r>
            <a:r>
              <a:rPr lang="tr-TR" altLang="tr-TR" sz="2400" dirty="0" err="1" smtClean="0"/>
              <a:t>VKA’lar</a:t>
            </a:r>
            <a:endParaRPr lang="tr-TR" altLang="tr-TR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TTP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tr-TR" sz="2400" dirty="0" smtClean="0"/>
              <a:t>S</a:t>
            </a:r>
            <a:r>
              <a:rPr lang="tr-TR" altLang="tr-TR" sz="2400" dirty="0" err="1" smtClean="0"/>
              <a:t>epsis</a:t>
            </a:r>
            <a:r>
              <a:rPr lang="fr-FR" altLang="tr-TR" sz="2400" dirty="0" smtClean="0"/>
              <a:t> </a:t>
            </a:r>
            <a:endParaRPr lang="tr-TR" altLang="tr-TR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İlaç zehirlenmesi	</a:t>
            </a:r>
            <a:endParaRPr lang="tr-TR" alt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Dikdörtgen 2"/>
          <p:cNvSpPr>
            <a:spLocks noChangeArrowheads="1"/>
          </p:cNvSpPr>
          <p:nvPr/>
        </p:nvSpPr>
        <p:spPr bwMode="auto">
          <a:xfrm>
            <a:off x="2700338" y="765175"/>
            <a:ext cx="72009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/>
              <a:t>KKKA Bilgi Sistemi</a:t>
            </a:r>
          </a:p>
        </p:txBody>
      </p:sp>
      <p:sp>
        <p:nvSpPr>
          <p:cNvPr id="60420" name="Dikdörtgen 1"/>
          <p:cNvSpPr>
            <a:spLocks noChangeArrowheads="1"/>
          </p:cNvSpPr>
          <p:nvPr/>
        </p:nvSpPr>
        <p:spPr bwMode="auto">
          <a:xfrm>
            <a:off x="468313" y="1333500"/>
            <a:ext cx="8675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KKKA vakalarının bildiriminde ve takibinde KKKA Bilgi Sistemi kullanılmaktadır.  </a:t>
            </a:r>
            <a:r>
              <a:rPr lang="tr-TR" dirty="0">
                <a:hlinkClick r:id="rId2"/>
              </a:rPr>
              <a:t>http://kkka.thsk.saglik.gov.tr/</a:t>
            </a:r>
            <a:endParaRPr lang="tr-T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88840"/>
            <a:ext cx="8568951" cy="48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14475"/>
            <a:ext cx="85010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249238" y="1125538"/>
            <a:ext cx="8786812" cy="5746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400" b="1" dirty="0">
                <a:ea typeface="+mj-ea"/>
              </a:rPr>
              <a:t>KKKA Referans Laboratuvarları ve Bölgeleri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tr-TR" sz="2400" b="1" dirty="0">
              <a:ea typeface="+mj-ea"/>
            </a:endParaRPr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5611813" y="4941888"/>
          <a:ext cx="3136900" cy="785812"/>
        </p:xfrm>
        <a:graphic>
          <a:graphicData uri="http://schemas.openxmlformats.org/drawingml/2006/table">
            <a:tbl>
              <a:tblPr/>
              <a:tblGrid>
                <a:gridCol w="228600"/>
                <a:gridCol w="2908300"/>
              </a:tblGrid>
              <a:tr h="200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THSK  MİKROBİYOLOJİ REFERANS LABORATUVARI</a:t>
                      </a: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SAMSUN HALK SAĞLIĞ LABORATUVARI</a:t>
                      </a: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ERZURUM HALK SAĞLIĞI LOBORATUVARI </a:t>
                      </a: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BOZOK ÜNV. TIP. FAK. LABORATUVARI</a:t>
                      </a: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992188"/>
            <a:ext cx="9144001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981075"/>
            <a:ext cx="77374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52513"/>
            <a:ext cx="7748588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1187450" y="1916113"/>
            <a:ext cx="64897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tr-TR" altLang="tr-TR" sz="2200" dirty="0"/>
              <a:t>Destek tedavisi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tr-TR" altLang="tr-TR" sz="2200" dirty="0" err="1"/>
              <a:t>Ribavirin</a:t>
            </a:r>
            <a:r>
              <a:rPr lang="tr-TR" altLang="tr-TR" sz="2200" dirty="0"/>
              <a:t> tedavisi </a:t>
            </a:r>
            <a:r>
              <a:rPr lang="tr-TR" altLang="tr-TR" sz="2200" dirty="0" smtClean="0"/>
              <a:t>?</a:t>
            </a:r>
            <a:endParaRPr lang="tr-TR" altLang="tr-TR" sz="2200" dirty="0"/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tr-TR" altLang="tr-TR" sz="2200" dirty="0"/>
              <a:t>Diğer tedaviler ?</a:t>
            </a: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179388" y="1052513"/>
            <a:ext cx="82296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tr-TR" sz="2800" b="1"/>
              <a:t> </a:t>
            </a:r>
            <a:r>
              <a:rPr lang="tr-TR" altLang="tr-TR" sz="2800" b="1"/>
              <a:t>KKKA Tedavisi</a:t>
            </a:r>
            <a:endParaRPr lang="en-US" altLang="tr-TR" sz="2800" b="1"/>
          </a:p>
        </p:txBody>
      </p:sp>
      <p:pic>
        <p:nvPicPr>
          <p:cNvPr id="65541" name="Picture 6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213100"/>
            <a:ext cx="16652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8" descr="Image Pre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628775"/>
            <a:ext cx="1143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Buy Ribavirin On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941168"/>
            <a:ext cx="1371600" cy="8604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1116013" y="1700213"/>
            <a:ext cx="7894637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tr-TR" sz="2200" dirty="0"/>
              <a:t>   1- </a:t>
            </a:r>
            <a:r>
              <a:rPr lang="tr-TR" altLang="tr-TR" sz="2200" dirty="0"/>
              <a:t>Sıvı ve elektrolit takibi</a:t>
            </a:r>
            <a:endParaRPr lang="en-US" altLang="tr-TR" sz="2200" dirty="0"/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tr-TR" sz="2200" dirty="0"/>
              <a:t>  </a:t>
            </a:r>
            <a:r>
              <a:rPr lang="tr-TR" altLang="tr-TR" sz="2200" dirty="0"/>
              <a:t> </a:t>
            </a:r>
            <a:r>
              <a:rPr lang="en-US" altLang="tr-TR" sz="2200" dirty="0"/>
              <a:t>2- </a:t>
            </a:r>
            <a:r>
              <a:rPr lang="tr-TR" altLang="tr-TR" sz="2200" dirty="0" err="1"/>
              <a:t>Koagülopati</a:t>
            </a:r>
            <a:r>
              <a:rPr lang="tr-TR" altLang="tr-TR" sz="2200" dirty="0"/>
              <a:t> takibi… Gerekliyse;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tr-TR" altLang="tr-TR" sz="2200" dirty="0"/>
              <a:t>		</a:t>
            </a:r>
            <a:r>
              <a:rPr lang="tr-TR" altLang="tr-TR" sz="2200" dirty="0" smtClean="0"/>
              <a:t>- Taze Donmuş Plazma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tr-TR" altLang="tr-TR" sz="2200" dirty="0"/>
              <a:t>		</a:t>
            </a:r>
            <a:r>
              <a:rPr lang="tr-TR" altLang="tr-TR" sz="2200" dirty="0" smtClean="0"/>
              <a:t>- </a:t>
            </a:r>
            <a:r>
              <a:rPr lang="tr-TR" altLang="tr-TR" sz="2200" dirty="0" err="1" smtClean="0"/>
              <a:t>Trombosit</a:t>
            </a:r>
            <a:r>
              <a:rPr lang="tr-TR" altLang="tr-TR" sz="2200" dirty="0" smtClean="0"/>
              <a:t> </a:t>
            </a:r>
            <a:r>
              <a:rPr lang="tr-TR" altLang="tr-TR" sz="2200" dirty="0" err="1"/>
              <a:t>aferezi</a:t>
            </a:r>
            <a:endParaRPr lang="en-US" altLang="tr-TR" sz="2200" dirty="0"/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tr-TR" sz="2200" dirty="0"/>
              <a:t>  </a:t>
            </a:r>
            <a:r>
              <a:rPr lang="tr-TR" altLang="tr-TR" sz="2200" dirty="0"/>
              <a:t> </a:t>
            </a:r>
            <a:r>
              <a:rPr lang="en-US" altLang="tr-TR" sz="2200" dirty="0"/>
              <a:t>3- </a:t>
            </a:r>
            <a:r>
              <a:rPr lang="tr-TR" altLang="tr-TR" sz="2200" dirty="0"/>
              <a:t>Kanama takibi…..Gerekliyse;</a:t>
            </a:r>
            <a:r>
              <a:rPr lang="en-US" altLang="tr-TR" sz="2200" dirty="0"/>
              <a:t> </a:t>
            </a:r>
            <a:endParaRPr lang="tr-TR" altLang="tr-TR" sz="2200" dirty="0"/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tr-TR" altLang="tr-TR" sz="2200" dirty="0"/>
              <a:t>		</a:t>
            </a:r>
            <a:r>
              <a:rPr lang="tr-TR" altLang="tr-TR" sz="2200" dirty="0" smtClean="0"/>
              <a:t>- Tam </a:t>
            </a:r>
            <a:r>
              <a:rPr lang="tr-TR" altLang="tr-TR" sz="2200" dirty="0"/>
              <a:t>kan/E</a:t>
            </a:r>
            <a:r>
              <a:rPr lang="en-US" altLang="tr-TR" sz="2200" dirty="0" err="1"/>
              <a:t>rit</a:t>
            </a:r>
            <a:r>
              <a:rPr lang="tr-TR" altLang="tr-TR" sz="2200" dirty="0" err="1"/>
              <a:t>rosit</a:t>
            </a:r>
            <a:r>
              <a:rPr lang="en-US" altLang="tr-TR" sz="2200" dirty="0"/>
              <a:t> </a:t>
            </a:r>
            <a:r>
              <a:rPr lang="en-US" altLang="tr-TR" sz="2200" dirty="0" err="1"/>
              <a:t>susp</a:t>
            </a:r>
            <a:r>
              <a:rPr lang="tr-TR" altLang="tr-TR" sz="2200" dirty="0"/>
              <a:t>a</a:t>
            </a:r>
            <a:r>
              <a:rPr lang="en-US" altLang="tr-TR" sz="2200" dirty="0" err="1"/>
              <a:t>nsi</a:t>
            </a:r>
            <a:r>
              <a:rPr lang="tr-TR" altLang="tr-TR" sz="2200" dirty="0"/>
              <a:t>y</a:t>
            </a:r>
            <a:r>
              <a:rPr lang="en-US" altLang="tr-TR" sz="2200" dirty="0"/>
              <a:t>on</a:t>
            </a:r>
            <a:r>
              <a:rPr lang="tr-TR" altLang="tr-TR" sz="2200" dirty="0"/>
              <a:t>u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tr-TR" altLang="tr-TR" sz="2200" dirty="0"/>
              <a:t>   4- Gerektiğinde Yoğun Bakım Ünitesi’nde takip</a:t>
            </a:r>
            <a:endParaRPr lang="en-US" altLang="tr-TR" sz="2200" dirty="0"/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tr-TR" sz="2200" dirty="0"/>
              <a:t>  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179388" y="1052513"/>
            <a:ext cx="82296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tr-TR" sz="2800" b="1"/>
              <a:t> </a:t>
            </a:r>
            <a:r>
              <a:rPr lang="tr-TR" altLang="tr-TR" sz="2800" b="1"/>
              <a:t>Destek Tedavisi</a:t>
            </a:r>
            <a:endParaRPr lang="en-US" altLang="tr-TR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İçerik Yer Tutucusu 1"/>
          <p:cNvSpPr>
            <a:spLocks noGrp="1"/>
          </p:cNvSpPr>
          <p:nvPr>
            <p:ph idx="4294967295"/>
          </p:nvPr>
        </p:nvSpPr>
        <p:spPr>
          <a:xfrm>
            <a:off x="1116013" y="2041525"/>
            <a:ext cx="8229600" cy="4525963"/>
          </a:xfrm>
        </p:spPr>
        <p:txBody>
          <a:bodyPr/>
          <a:lstStyle/>
          <a:p>
            <a:pPr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b="1" i="1" dirty="0" err="1" smtClean="0">
                <a:latin typeface="Arial" pitchFamily="34" charset="0"/>
                <a:cs typeface="Arial" pitchFamily="34" charset="0"/>
              </a:rPr>
              <a:t>Filoviridae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Marburg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virus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ve Ebola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virus</a:t>
            </a:r>
            <a:endParaRPr lang="tr-TR" altLang="tr-T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b="1" i="1" dirty="0" err="1" smtClean="0">
                <a:latin typeface="Arial" pitchFamily="34" charset="0"/>
                <a:cs typeface="Arial" pitchFamily="34" charset="0"/>
              </a:rPr>
              <a:t>Arenaviridae</a:t>
            </a:r>
            <a:r>
              <a:rPr lang="tr-TR" altLang="tr-T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Lassa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virus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Junin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Machupo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Sabia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ve</a:t>
            </a:r>
          </a:p>
          <a:p>
            <a:pPr marL="457200" lvl="1" indent="0" eaLnBrk="1" hangingPunct="1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Guanarito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virus</a:t>
            </a:r>
            <a:endParaRPr lang="tr-TR" altLang="tr-T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b="1" i="1" dirty="0" err="1" smtClean="0">
                <a:latin typeface="Arial" pitchFamily="34" charset="0"/>
                <a:cs typeface="Arial" pitchFamily="34" charset="0"/>
              </a:rPr>
              <a:t>Bunyaviridae</a:t>
            </a:r>
            <a:r>
              <a:rPr lang="tr-TR" alt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CCHFV, RVFV ve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Hantavirus</a:t>
            </a:r>
            <a:endParaRPr lang="tr-TR" altLang="tr-T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b="1" i="1" dirty="0" err="1" smtClean="0">
                <a:latin typeface="Arial" pitchFamily="34" charset="0"/>
                <a:cs typeface="Arial" pitchFamily="34" charset="0"/>
              </a:rPr>
              <a:t>Flaviviridae</a:t>
            </a:r>
            <a:r>
              <a:rPr lang="tr-TR" alt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Yellow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fever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virus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Dengue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virus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ve</a:t>
            </a:r>
          </a:p>
          <a:p>
            <a:pPr marL="457200" lvl="1" indent="0" eaLnBrk="1" hangingPunct="1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Alkhumra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virus</a:t>
            </a:r>
            <a:endParaRPr lang="tr-TR" alt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tr-TR" alt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7481" t="37164" r="58778" b="50549"/>
          <a:stretch>
            <a:fillRect/>
          </a:stretch>
        </p:blipFill>
        <p:spPr bwMode="auto">
          <a:xfrm>
            <a:off x="6804025" y="3967163"/>
            <a:ext cx="1512888" cy="11049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228600" dist="38100" dir="18900000" sx="103000" sy="103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Image 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512888" cy="8858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228600" dist="38100" dir="18900000" sx="103000" sy="103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 descr="Image Previe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039938"/>
            <a:ext cx="1512888" cy="7556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228600" dist="38100" dir="18900000" sx="103000" sy="103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3550" y="5229225"/>
            <a:ext cx="1503363" cy="9842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228600" dist="38100" dir="18900000" sx="103000" sy="103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1 Başlık"/>
          <p:cNvSpPr txBox="1">
            <a:spLocks/>
          </p:cNvSpPr>
          <p:nvPr/>
        </p:nvSpPr>
        <p:spPr bwMode="auto">
          <a:xfrm>
            <a:off x="1116013" y="1014413"/>
            <a:ext cx="7488237" cy="7921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altLang="tr-T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altLang="tr-T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Kanamalı Ateş Etkenleri</a:t>
            </a:r>
          </a:p>
        </p:txBody>
      </p:sp>
      <p:pic>
        <p:nvPicPr>
          <p:cNvPr id="17417" name="Resim 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2420938"/>
            <a:ext cx="4605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468313" y="765175"/>
            <a:ext cx="829151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altLang="tr-TR" sz="2800" b="1"/>
              <a:t>KKKA’da Korunma ve Kontrol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16013" y="1989138"/>
            <a:ext cx="7488237" cy="16158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/>
              <a:t>Hastanede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200" dirty="0"/>
              <a:t>	- Hasta yönetimi eksiksiz yapılmalı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200" dirty="0"/>
              <a:t>	- İzolasyon önlemleri eksiksiz </a:t>
            </a:r>
            <a:r>
              <a:rPr lang="tr-TR" altLang="tr-TR" sz="2200" dirty="0" smtClean="0"/>
              <a:t>alınmalı</a:t>
            </a:r>
            <a:endParaRPr lang="tr-TR" altLang="tr-TR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5" descr="http://t1.gstatic.com/images?q=tbn:ANd9GcTGnbgWmiDdKO776QKf5vKD_VfVLKY3kbZUjxpmQJKH15b8ehrNug&amp;t=1"/>
          <p:cNvPicPr>
            <a:picLocks noChangeAspect="1" noChangeArrowheads="1"/>
          </p:cNvPicPr>
          <p:nvPr/>
        </p:nvPicPr>
        <p:blipFill>
          <a:blip r:embed="rId2" cstate="print"/>
          <a:srcRect b="19550"/>
          <a:stretch>
            <a:fillRect/>
          </a:stretch>
        </p:blipFill>
        <p:spPr bwMode="auto">
          <a:xfrm>
            <a:off x="6084168" y="5031922"/>
            <a:ext cx="169068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38188" y="16478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Hastanın izolasyonu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Temas izolasyon önlemleri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Damlacık izolasyonu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 err="1"/>
              <a:t>Kontamine</a:t>
            </a:r>
            <a:r>
              <a:rPr lang="tr-TR" sz="2200" kern="0" dirty="0"/>
              <a:t> alet, ekipman ve yüzey dezenfeksiyonu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Tıbbi atıkların dezenfeksiyonu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Cenazenin güvenli hazırlanması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Hastane personeli ve hasta yakınlarının bilgilendirilmesi</a:t>
            </a:r>
          </a:p>
        </p:txBody>
      </p:sp>
      <p:sp>
        <p:nvSpPr>
          <p:cNvPr id="73733" name="Dikdörtgen 9"/>
          <p:cNvSpPr>
            <a:spLocks noChangeArrowheads="1"/>
          </p:cNvSpPr>
          <p:nvPr/>
        </p:nvSpPr>
        <p:spPr bwMode="auto">
          <a:xfrm>
            <a:off x="3175" y="1125538"/>
            <a:ext cx="8964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/>
              <a:t>Korunma Önlemleri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711325"/>
            <a:ext cx="7186612" cy="4886027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Hastalar imkan varsa negatif basınçlı, yoksa tek kişilik odalara yatırılmalı</a:t>
            </a:r>
          </a:p>
          <a:p>
            <a:pPr marL="457200" lvl="1" indent="0" algn="just">
              <a:buNone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Tuvaletli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tek kişilik oda</a:t>
            </a:r>
          </a:p>
          <a:p>
            <a:pPr algn="just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Koğuşta yatırılacaksa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kohort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uygulanmalı</a:t>
            </a:r>
          </a:p>
          <a:p>
            <a:pPr lvl="1" algn="just">
              <a:buFontTx/>
              <a:buChar char="-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Pozitif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basınçlı havalandırma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olmamalı</a:t>
            </a:r>
          </a:p>
          <a:p>
            <a:pPr lvl="1" algn="just">
              <a:buFontTx/>
              <a:buChar char="-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Pencereler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açık olmamalı, oda cereyan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yapmamalı</a:t>
            </a:r>
          </a:p>
          <a:p>
            <a:pPr lvl="1" algn="just">
              <a:buFontTx/>
              <a:buChar char="-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Tuvaletler/lavabolar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 hastalara özgü ve ayrı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olmalı</a:t>
            </a:r>
          </a:p>
          <a:p>
            <a:pPr lvl="1" algn="just">
              <a:buFontTx/>
              <a:buChar char="-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Mümkünse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 hastalara bakım veren sağlık personeli ayrı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olmalı</a:t>
            </a:r>
          </a:p>
          <a:p>
            <a:pPr lvl="1" algn="just">
              <a:buFontTx/>
              <a:buChar char="-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Tıbbi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ekipmanlar ayrı olmalı</a:t>
            </a:r>
          </a:p>
        </p:txBody>
      </p:sp>
      <p:sp>
        <p:nvSpPr>
          <p:cNvPr id="74757" name="Dikdörtgen 5"/>
          <p:cNvSpPr>
            <a:spLocks noChangeArrowheads="1"/>
          </p:cNvSpPr>
          <p:nvPr/>
        </p:nvSpPr>
        <p:spPr bwMode="auto">
          <a:xfrm>
            <a:off x="179388" y="1106512"/>
            <a:ext cx="8964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/>
              <a:t>İzolasyon Önlemleri </a:t>
            </a:r>
          </a:p>
        </p:txBody>
      </p:sp>
    </p:spTree>
    <p:extLst>
      <p:ext uri="{BB962C8B-B14F-4D97-AF65-F5344CB8AC3E}">
        <p14:creationId xmlns:p14="http://schemas.microsoft.com/office/powerpoint/2010/main" val="4930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340768"/>
            <a:ext cx="7633468" cy="504056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Hastaya cerrahi maske takılmalı ve 4-5 saatte bir, kirlenme durumunda daha sık değiştirilmeli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 el dezenfeksiyonu ve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öksürük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konusunda eğitilmeli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Hastanın temas ettiği yüzeyler sık sık temizlenmeli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 tuvalet ve lavaboyu kullandıktan sonra temizlik yapılmalı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Hastalara refakatçi ve ziyaretçi alınmamalı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Hastalar mümkün olduğunca odalarından çıkarılmamalı, çıkarılacaksa maske takılmalı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 odasında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atık kovası ve el dezenfektanı bulundurulmalı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 odasına giriş ve çıkışlar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aza indirilmeli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Hastaya müdahale ve girişim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aza indirilmeli                                                                  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Dikdörtgen 5"/>
          <p:cNvSpPr>
            <a:spLocks noChangeArrowheads="1"/>
          </p:cNvSpPr>
          <p:nvPr/>
        </p:nvSpPr>
        <p:spPr bwMode="auto">
          <a:xfrm>
            <a:off x="179388" y="908720"/>
            <a:ext cx="8964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/>
              <a:t>İzolasyon Önlemleri </a:t>
            </a:r>
          </a:p>
        </p:txBody>
      </p:sp>
    </p:spTree>
    <p:extLst>
      <p:ext uri="{BB962C8B-B14F-4D97-AF65-F5344CB8AC3E}">
        <p14:creationId xmlns:p14="http://schemas.microsoft.com/office/powerpoint/2010/main" val="28429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557338"/>
            <a:ext cx="7113587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Hastaya bakım veren tüm sağlık personeli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Temizlik personeli	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Laboratuvar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çalışanları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Tıbbi atık personeli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Çamaşırhanede çalışanlar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Cenaze ile uğraşanlar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Hasta yakınları</a:t>
            </a:r>
          </a:p>
        </p:txBody>
      </p:sp>
      <p:pic>
        <p:nvPicPr>
          <p:cNvPr id="75780" name="Picture 2" descr="http://t1.gstatic.com/images?q=tbn:ANd9GcSnRIG-HXZsykN5lUhZc1ye3jhzKW4cMukwmIgGPiJiFpFHzo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852936"/>
            <a:ext cx="12715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8"/>
          <p:cNvSpPr>
            <a:spLocks noChangeArrowheads="1"/>
          </p:cNvSpPr>
          <p:nvPr/>
        </p:nvSpPr>
        <p:spPr bwMode="auto">
          <a:xfrm>
            <a:off x="179388" y="981075"/>
            <a:ext cx="8964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smtClean="0"/>
              <a:t>Temas Önlemlerini Kimler Almalı?</a:t>
            </a:r>
            <a:endParaRPr lang="tr-TR" alt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711325"/>
            <a:ext cx="4176712" cy="4525963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El yıkama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Eldiven giyme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Maske takma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Gözlük (</a:t>
            </a: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invaziv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işlemde)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Koruyucu giysi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İğne uçları ve kesici alet güvenliği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Yüzey, çarşaf </a:t>
            </a: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vb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temizliği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İnvaziv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işlemler azaltılmalı</a:t>
            </a:r>
          </a:p>
        </p:txBody>
      </p:sp>
      <p:pic>
        <p:nvPicPr>
          <p:cNvPr id="77828" name="Picture 6" descr="Resim 0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584325"/>
            <a:ext cx="3313113" cy="4414838"/>
          </a:xfrm>
        </p:spPr>
      </p:pic>
      <p:sp>
        <p:nvSpPr>
          <p:cNvPr id="77829" name="Dikdörtgen 5"/>
          <p:cNvSpPr>
            <a:spLocks noChangeArrowheads="1"/>
          </p:cNvSpPr>
          <p:nvPr/>
        </p:nvSpPr>
        <p:spPr bwMode="auto">
          <a:xfrm>
            <a:off x="-9525" y="908050"/>
            <a:ext cx="896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/>
              <a:t>Bariyer </a:t>
            </a:r>
            <a:r>
              <a:rPr lang="tr-TR" altLang="tr-TR" sz="2800" b="1" dirty="0" smtClean="0"/>
              <a:t>Önlemleri</a:t>
            </a:r>
            <a:endParaRPr lang="tr-TR" altLang="tr-TR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71550" y="1557338"/>
            <a:ext cx="7848600" cy="4525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200" dirty="0" err="1" smtClean="0">
                <a:latin typeface="Arial" panose="020B0604020202020204" pitchFamily="34" charset="0"/>
              </a:rPr>
              <a:t>Enfekte</a:t>
            </a:r>
            <a:r>
              <a:rPr lang="tr-TR" altLang="tr-TR" sz="2200" dirty="0" smtClean="0">
                <a:latin typeface="Arial" panose="020B0604020202020204" pitchFamily="34" charset="0"/>
              </a:rPr>
              <a:t> </a:t>
            </a:r>
            <a:r>
              <a:rPr lang="tr-TR" altLang="tr-TR" sz="2200" dirty="0">
                <a:latin typeface="Arial" panose="020B0604020202020204" pitchFamily="34" charset="0"/>
              </a:rPr>
              <a:t>atıklar ve tekrar kullanılmayacak olan malzemeler yakılarak imha edilmeli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Dezenfeksiyon </a:t>
            </a:r>
            <a:r>
              <a:rPr lang="tr-TR" altLang="tr-TR" sz="2200" dirty="0">
                <a:latin typeface="Arial" panose="020B0604020202020204" pitchFamily="34" charset="0"/>
              </a:rPr>
              <a:t>işlemlerinde;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	- Günlük </a:t>
            </a:r>
            <a:r>
              <a:rPr lang="tr-TR" altLang="tr-TR" sz="2200" dirty="0">
                <a:latin typeface="Arial" panose="020B0604020202020204" pitchFamily="34" charset="0"/>
              </a:rPr>
              <a:t>çamaşır suyu çözeltileri </a:t>
            </a:r>
            <a:r>
              <a:rPr lang="tr-TR" altLang="tr-TR" sz="2200" dirty="0" smtClean="0">
                <a:latin typeface="Arial" panose="020B0604020202020204" pitchFamily="34" charset="0"/>
              </a:rPr>
              <a:t>(1/10,  1/100)</a:t>
            </a:r>
            <a:endParaRPr lang="tr-TR" altLang="tr-TR" sz="22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	- </a:t>
            </a:r>
            <a:r>
              <a:rPr lang="tr-TR" altLang="tr-TR" sz="2200" dirty="0" err="1" smtClean="0">
                <a:latin typeface="Arial" panose="020B0604020202020204" pitchFamily="34" charset="0"/>
              </a:rPr>
              <a:t>Gluteraldehid</a:t>
            </a:r>
            <a:r>
              <a:rPr lang="tr-TR" altLang="tr-TR" sz="2200" dirty="0" smtClean="0">
                <a:latin typeface="Arial" panose="020B0604020202020204" pitchFamily="34" charset="0"/>
              </a:rPr>
              <a:t> </a:t>
            </a:r>
            <a:r>
              <a:rPr lang="tr-TR" altLang="tr-TR" sz="2200" dirty="0">
                <a:latin typeface="Arial" panose="020B0604020202020204" pitchFamily="34" charset="0"/>
              </a:rPr>
              <a:t>(%2)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	- Sabun </a:t>
            </a:r>
            <a:endParaRPr lang="tr-TR" altLang="tr-TR" sz="22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	- Deterjanlar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	- KKKA Virüsü </a:t>
            </a:r>
            <a:r>
              <a:rPr lang="tr-TR" altLang="tr-TR" sz="2200" dirty="0">
                <a:latin typeface="Arial" panose="020B0604020202020204" pitchFamily="34" charset="0"/>
              </a:rPr>
              <a:t>için </a:t>
            </a:r>
            <a:r>
              <a:rPr lang="tr-TR" altLang="tr-TR" sz="2200" dirty="0" smtClean="0">
                <a:latin typeface="Arial" panose="020B0604020202020204" pitchFamily="34" charset="0"/>
              </a:rPr>
              <a:t>etkili diğer dezenfektanlar </a:t>
            </a:r>
            <a:endParaRPr lang="tr-TR" altLang="tr-TR" sz="2200" dirty="0">
              <a:latin typeface="Arial" panose="020B0604020202020204" pitchFamily="34" charset="0"/>
            </a:endParaRPr>
          </a:p>
        </p:txBody>
      </p:sp>
      <p:sp>
        <p:nvSpPr>
          <p:cNvPr id="78852" name="Dikdörtgen 4"/>
          <p:cNvSpPr>
            <a:spLocks noChangeArrowheads="1"/>
          </p:cNvSpPr>
          <p:nvPr/>
        </p:nvSpPr>
        <p:spPr bwMode="auto">
          <a:xfrm>
            <a:off x="152400" y="9810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/>
              <a:t>Dezenfeksiyon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7"/>
          <p:cNvSpPr txBox="1">
            <a:spLocks noChangeArrowheads="1"/>
          </p:cNvSpPr>
          <p:nvPr/>
        </p:nvSpPr>
        <p:spPr bwMode="auto">
          <a:xfrm>
            <a:off x="900113" y="2133600"/>
            <a:ext cx="81264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/>
              <a:t> </a:t>
            </a:r>
            <a:r>
              <a:rPr lang="tr-TR" altLang="tr-TR" sz="2200" u="sng" dirty="0" smtClean="0"/>
              <a:t>Kan ile </a:t>
            </a:r>
            <a:r>
              <a:rPr lang="tr-TR" altLang="tr-TR" sz="2200" u="sng" dirty="0" err="1" smtClean="0"/>
              <a:t>perkütan</a:t>
            </a:r>
            <a:r>
              <a:rPr lang="tr-TR" altLang="tr-TR" sz="2200" u="sng" dirty="0" smtClean="0"/>
              <a:t> temas en önemli bulaş yolu</a:t>
            </a:r>
          </a:p>
          <a:p>
            <a:pPr marL="8001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200" dirty="0" err="1" smtClean="0"/>
              <a:t>Kontamine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iğne ya da delici-kesici aletlerle </a:t>
            </a:r>
            <a:r>
              <a:rPr lang="tr-TR" altLang="tr-TR" sz="2200" dirty="0" smtClean="0"/>
              <a:t>yaralanma</a:t>
            </a:r>
            <a:endParaRPr lang="tr-TR" altLang="tr-TR" sz="2200" u="sng" dirty="0" smtClean="0"/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 smtClean="0"/>
              <a:t> </a:t>
            </a:r>
            <a:r>
              <a:rPr lang="tr-TR" altLang="tr-TR" sz="2200" dirty="0"/>
              <a:t>Hastanın kan, doku ve vücut sıvıları ile bütünlüğü bozulmuş deri veya mukoza teması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/>
              <a:t> Virüs ile </a:t>
            </a:r>
            <a:r>
              <a:rPr lang="tr-TR" altLang="tr-TR" sz="2200" dirty="0" err="1"/>
              <a:t>kontamine</a:t>
            </a:r>
            <a:r>
              <a:rPr lang="tr-TR" altLang="tr-TR" sz="2200" dirty="0"/>
              <a:t> araç-gereçlerle direkt temas </a:t>
            </a:r>
          </a:p>
          <a:p>
            <a:pPr eaLnBrk="1" hangingPunct="1">
              <a:lnSpc>
                <a:spcPct val="150000"/>
              </a:lnSpc>
            </a:pPr>
            <a:endParaRPr lang="tr-TR" altLang="tr-TR" sz="2200" u="sng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835150" y="1412875"/>
            <a:ext cx="82296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b="1" dirty="0" smtClean="0"/>
              <a:t>Sağlık Personeline </a:t>
            </a:r>
            <a:r>
              <a:rPr lang="tr-TR" altLang="tr-TR" sz="2800" b="1" dirty="0"/>
              <a:t>B</a:t>
            </a:r>
            <a:r>
              <a:rPr lang="tr-TR" altLang="tr-TR" sz="2800" b="1" dirty="0" smtClean="0"/>
              <a:t>ulaş </a:t>
            </a:r>
            <a:r>
              <a:rPr lang="tr-TR" altLang="tr-TR" sz="2800" b="1" dirty="0"/>
              <a:t>Y</a:t>
            </a:r>
            <a:r>
              <a:rPr lang="tr-TR" altLang="tr-TR" sz="2800" b="1" dirty="0" smtClean="0"/>
              <a:t>olları</a:t>
            </a:r>
          </a:p>
        </p:txBody>
      </p:sp>
      <p:pic>
        <p:nvPicPr>
          <p:cNvPr id="72708" name="Picture 4" descr="art-mgm493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363" y="4652664"/>
            <a:ext cx="1889125" cy="1944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7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743075"/>
            <a:ext cx="8101012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Enfekte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iğne batması;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	- Bölgeye % 70’lik alkol 20-30 saniye uygulanır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	- Sonra sabunlu su ile yıkanır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	- Hızlı akan su altında 20-30 sn kadar tutulur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Hasta kan ve vücut sıvılarına temas;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	- Bölge sabunlu su ile iyice yıkanır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Göze </a:t>
            </a: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enfekte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materyel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sıçramışsa;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	- Göz temiz su ile iyice yıkanır</a:t>
            </a:r>
          </a:p>
        </p:txBody>
      </p:sp>
      <p:pic>
        <p:nvPicPr>
          <p:cNvPr id="80900" name="Picture 4" descr="slide0057_image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863" y="1700213"/>
            <a:ext cx="1484312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art-mgm493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573463"/>
            <a:ext cx="2474913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Dikdörtgen 6"/>
          <p:cNvSpPr>
            <a:spLocks noChangeArrowheads="1"/>
          </p:cNvSpPr>
          <p:nvPr/>
        </p:nvSpPr>
        <p:spPr bwMode="auto">
          <a:xfrm>
            <a:off x="107950" y="9810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err="1"/>
              <a:t>Enfekte</a:t>
            </a:r>
            <a:r>
              <a:rPr lang="tr-TR" altLang="tr-TR" sz="2800" b="1" dirty="0"/>
              <a:t> </a:t>
            </a:r>
            <a:r>
              <a:rPr lang="tr-TR" altLang="tr-TR" sz="2800" b="1" dirty="0" smtClean="0"/>
              <a:t>Materyal </a:t>
            </a:r>
            <a:r>
              <a:rPr lang="tr-TR" altLang="tr-TR" sz="2800" b="1" dirty="0"/>
              <a:t>T</a:t>
            </a:r>
            <a:r>
              <a:rPr lang="tr-TR" altLang="tr-TR" sz="2800" b="1" dirty="0" smtClean="0"/>
              <a:t>eması Varsa</a:t>
            </a:r>
            <a:endParaRPr lang="tr-TR" altLang="tr-TR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042988" y="1557338"/>
            <a:ext cx="7489825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/>
              <a:t> </a:t>
            </a:r>
            <a:r>
              <a:rPr lang="tr-TR" altLang="tr-TR" sz="2200" dirty="0" err="1"/>
              <a:t>İnfekte</a:t>
            </a:r>
            <a:r>
              <a:rPr lang="tr-TR" altLang="tr-TR" sz="2200" dirty="0"/>
              <a:t> kan ve doku teması varsa;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/>
              <a:t>   </a:t>
            </a:r>
            <a:r>
              <a:rPr lang="tr-TR" altLang="tr-TR" sz="2200" dirty="0" smtClean="0"/>
              <a:t>- Ateş </a:t>
            </a:r>
            <a:r>
              <a:rPr lang="tr-TR" altLang="tr-TR" sz="2200" dirty="0"/>
              <a:t>ve diğer belirtiler yönünden </a:t>
            </a:r>
            <a:r>
              <a:rPr lang="tr-TR" altLang="tr-TR" sz="2200" dirty="0" smtClean="0"/>
              <a:t>2 </a:t>
            </a:r>
            <a:r>
              <a:rPr lang="tr-TR" altLang="tr-TR" sz="2200" dirty="0"/>
              <a:t>hafta takip 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/>
              <a:t>   </a:t>
            </a:r>
            <a:r>
              <a:rPr lang="tr-TR" altLang="tr-TR" sz="2200" dirty="0" smtClean="0"/>
              <a:t>- Ateş </a:t>
            </a:r>
            <a:r>
              <a:rPr lang="tr-TR" altLang="tr-TR" sz="2200" dirty="0"/>
              <a:t>günde iki defa ölçülmeli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/>
              <a:t>   </a:t>
            </a:r>
            <a:r>
              <a:rPr lang="tr-TR" altLang="tr-TR" sz="2200" dirty="0" smtClean="0"/>
              <a:t>- Ateş 38</a:t>
            </a:r>
            <a:r>
              <a:rPr lang="tr-TR" altLang="tr-TR" sz="2200" i="1" dirty="0" smtClean="0"/>
              <a:t>°</a:t>
            </a:r>
            <a:r>
              <a:rPr lang="tr-TR" altLang="tr-TR" sz="2200" dirty="0" smtClean="0"/>
              <a:t>C </a:t>
            </a:r>
            <a:r>
              <a:rPr lang="tr-TR" altLang="tr-TR" sz="2200" dirty="0"/>
              <a:t>veya üzerinde ise yatırılmalı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/>
              <a:t> Şüpheli veya doğrulanmış olgu ile temas sonrasında </a:t>
            </a:r>
            <a:r>
              <a:rPr lang="tr-TR" altLang="tr-TR" sz="2200" dirty="0" err="1"/>
              <a:t>ribavirin</a:t>
            </a:r>
            <a:r>
              <a:rPr lang="tr-TR" altLang="tr-TR" sz="2200" dirty="0"/>
              <a:t> </a:t>
            </a:r>
            <a:r>
              <a:rPr lang="tr-TR" altLang="tr-TR" sz="2200" dirty="0" err="1"/>
              <a:t>profilaksisi</a:t>
            </a:r>
            <a:r>
              <a:rPr lang="tr-TR" altLang="tr-TR" sz="2200" dirty="0"/>
              <a:t> uygulanabilir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/>
              <a:t> 		4 x 0.5 gr/ 7gün  oral</a:t>
            </a:r>
          </a:p>
        </p:txBody>
      </p:sp>
      <p:sp>
        <p:nvSpPr>
          <p:cNvPr id="81924" name="Dikdörtgen 4"/>
          <p:cNvSpPr>
            <a:spLocks noChangeArrowheads="1"/>
          </p:cNvSpPr>
          <p:nvPr/>
        </p:nvSpPr>
        <p:spPr bwMode="auto">
          <a:xfrm>
            <a:off x="211138" y="1052513"/>
            <a:ext cx="896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/>
              <a:t>Temaslı </a:t>
            </a:r>
            <a:r>
              <a:rPr lang="tr-TR" altLang="tr-TR" sz="2800" b="1" dirty="0" smtClean="0"/>
              <a:t>Personelin </a:t>
            </a:r>
            <a:r>
              <a:rPr lang="tr-TR" altLang="tr-TR" sz="2800" b="1" dirty="0"/>
              <a:t>T</a:t>
            </a:r>
            <a:r>
              <a:rPr lang="tr-TR" altLang="tr-TR" sz="2800" b="1" dirty="0" smtClean="0"/>
              <a:t>akibi</a:t>
            </a:r>
            <a:endParaRPr lang="tr-TR" alt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23850" y="4284663"/>
            <a:ext cx="1295400" cy="936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</a:rPr>
              <a:t>Bunyavirus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124075" y="4284663"/>
            <a:ext cx="1223963" cy="936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</a:rPr>
              <a:t>Hantavirus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3924300" y="4284663"/>
            <a:ext cx="1296988" cy="936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 sz="2000">
                <a:solidFill>
                  <a:schemeClr val="bg1"/>
                </a:solidFill>
              </a:rPr>
              <a:t>Nairovirus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5580063" y="4284663"/>
            <a:ext cx="1368425" cy="936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</a:rPr>
              <a:t>Phlebovirus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7451725" y="4284663"/>
            <a:ext cx="1295400" cy="86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</a:rPr>
              <a:t>Tospovirus</a:t>
            </a:r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H="1">
            <a:off x="900113" y="2233613"/>
            <a:ext cx="0" cy="207803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2627313" y="2233613"/>
            <a:ext cx="73025" cy="20605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 flipH="1">
            <a:off x="4500563" y="2233613"/>
            <a:ext cx="0" cy="20605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6156325" y="2233613"/>
            <a:ext cx="0" cy="205105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 flipH="1">
            <a:off x="8027988" y="2233613"/>
            <a:ext cx="0" cy="205105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4681538" y="5703888"/>
            <a:ext cx="4033837" cy="277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altLang="tr-TR" sz="1200">
                <a:solidFill>
                  <a:srgbClr val="FFFF00"/>
                </a:solidFill>
              </a:rPr>
              <a:t>* http://www.virology.net/Big_Virology/BVRNAbunya.html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79388" y="1470025"/>
            <a:ext cx="8713787" cy="7635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tr-TR" altLang="tr-T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BUNYAVIRIDAE</a:t>
            </a:r>
          </a:p>
        </p:txBody>
      </p:sp>
      <p:pic>
        <p:nvPicPr>
          <p:cNvPr id="18447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01416"/>
            <a:ext cx="63881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71550" y="1916113"/>
            <a:ext cx="7704138" cy="225908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Tx/>
              <a:buChar char="•"/>
              <a:defRPr/>
            </a:pPr>
            <a:r>
              <a:rPr lang="tr-TR" altLang="tr-TR" sz="2200" dirty="0"/>
              <a:t> </a:t>
            </a:r>
            <a:r>
              <a:rPr lang="tr-TR" altLang="tr-TR" sz="2200" dirty="0" err="1"/>
              <a:t>İnaktif</a:t>
            </a:r>
            <a:r>
              <a:rPr lang="tr-TR" altLang="tr-TR" sz="2200" dirty="0"/>
              <a:t> bir aşı Bulgaristan’da kullanılmış olmasına rağmen etkinliği ve emniyeti tartışmalı</a:t>
            </a:r>
          </a:p>
          <a:p>
            <a:pPr>
              <a:lnSpc>
                <a:spcPct val="160000"/>
              </a:lnSpc>
              <a:buFontTx/>
              <a:buChar char="•"/>
              <a:defRPr/>
            </a:pPr>
            <a:r>
              <a:rPr lang="tr-TR" altLang="tr-TR" sz="2200" dirty="0" smtClean="0"/>
              <a:t> Dünyada </a:t>
            </a:r>
            <a:r>
              <a:rPr lang="tr-TR" altLang="tr-TR" sz="2200" dirty="0"/>
              <a:t>devam eden projeler olduğu biliniyor</a:t>
            </a:r>
          </a:p>
          <a:p>
            <a:pPr>
              <a:lnSpc>
                <a:spcPct val="160000"/>
              </a:lnSpc>
              <a:buFontTx/>
              <a:buChar char="•"/>
              <a:defRPr/>
            </a:pPr>
            <a:r>
              <a:rPr lang="tr-TR" altLang="tr-TR" sz="2200" dirty="0"/>
              <a:t> Ülkemizde bir aşı üretme projesi </a:t>
            </a:r>
            <a:r>
              <a:rPr lang="tr-TR" altLang="tr-TR" sz="2200" dirty="0" smtClean="0"/>
              <a:t>yürütülmektedir</a:t>
            </a:r>
            <a:endParaRPr lang="tr-TR" altLang="tr-TR" sz="2200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23850" y="981075"/>
            <a:ext cx="849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altLang="tr-TR" sz="2800" b="1"/>
              <a:t>KKKA Aşısı?</a:t>
            </a:r>
          </a:p>
        </p:txBody>
      </p:sp>
    </p:spTree>
    <p:extLst>
      <p:ext uri="{BB962C8B-B14F-4D97-AF65-F5344CB8AC3E}">
        <p14:creationId xmlns:p14="http://schemas.microsoft.com/office/powerpoint/2010/main" val="36366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Dikdörtgen 2"/>
          <p:cNvSpPr>
            <a:spLocks noChangeArrowheads="1"/>
          </p:cNvSpPr>
          <p:nvPr/>
        </p:nvSpPr>
        <p:spPr bwMode="auto">
          <a:xfrm>
            <a:off x="1042988" y="1484313"/>
            <a:ext cx="74168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Vaka: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13 Haziran 2014 tarihinde 37 yaşında bayan hasta </a:t>
            </a:r>
            <a:r>
              <a:rPr lang="tr-TR" dirty="0" smtClean="0"/>
              <a:t>Endemik Bölgede bir </a:t>
            </a:r>
            <a:r>
              <a:rPr lang="tr-TR" dirty="0"/>
              <a:t>Devlet Hastanesine, 3 gün önce başlayan ateş, halsizlik, kas ağrısı, bulantı ve ishal şikâyetleri ile başvurdu. Fizik muayenesinde ateşi 38.5 derece, </a:t>
            </a:r>
            <a:r>
              <a:rPr lang="tr-TR" dirty="0" err="1"/>
              <a:t>konjonktivalar</a:t>
            </a:r>
            <a:r>
              <a:rPr lang="tr-TR" dirty="0"/>
              <a:t> </a:t>
            </a:r>
            <a:r>
              <a:rPr lang="tr-TR" dirty="0" err="1"/>
              <a:t>hiperemik</a:t>
            </a:r>
            <a:r>
              <a:rPr lang="tr-TR" dirty="0"/>
              <a:t> idi. </a:t>
            </a:r>
            <a:r>
              <a:rPr lang="tr-TR" dirty="0" err="1"/>
              <a:t>Laboratuvar</a:t>
            </a:r>
            <a:r>
              <a:rPr lang="tr-TR" dirty="0"/>
              <a:t> tetkiklerinde kanda lökosit sayısı 2800/mm</a:t>
            </a:r>
            <a:r>
              <a:rPr lang="tr-TR" baseline="30000" dirty="0"/>
              <a:t>3</a:t>
            </a:r>
            <a:r>
              <a:rPr lang="tr-TR" dirty="0"/>
              <a:t>, </a:t>
            </a:r>
            <a:r>
              <a:rPr lang="tr-TR" dirty="0" err="1"/>
              <a:t>trombosit</a:t>
            </a:r>
            <a:r>
              <a:rPr lang="tr-TR" dirty="0"/>
              <a:t> sayısı 105.000/mm</a:t>
            </a:r>
            <a:r>
              <a:rPr lang="tr-TR" baseline="30000" dirty="0"/>
              <a:t>3</a:t>
            </a:r>
            <a:r>
              <a:rPr lang="tr-TR" dirty="0"/>
              <a:t>, hemoglobin 13 g/</a:t>
            </a:r>
            <a:r>
              <a:rPr lang="tr-TR" dirty="0" err="1"/>
              <a:t>dl</a:t>
            </a:r>
            <a:r>
              <a:rPr lang="tr-TR" dirty="0"/>
              <a:t>, AST 325 U/L, ALT 250 U/L olarak tespit edildi. 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b="1" dirty="0"/>
              <a:t>Tartışma soruları:</a:t>
            </a:r>
            <a:endParaRPr lang="tr-TR" dirty="0"/>
          </a:p>
          <a:p>
            <a:pPr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tr-TR" dirty="0"/>
              <a:t> Bu hastada hangi hastalıklar düşünülür?  </a:t>
            </a:r>
          </a:p>
          <a:p>
            <a:pPr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tr-TR" dirty="0"/>
              <a:t> Nedenleri ile açıklayınız.</a:t>
            </a:r>
          </a:p>
          <a:p>
            <a:pPr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tr-TR" dirty="0"/>
              <a:t> Başka tetkik ister misiniz?</a:t>
            </a:r>
          </a:p>
          <a:p>
            <a:pPr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tr-TR" dirty="0"/>
              <a:t> KKKA tanısı için hastaya hangi soruları sorarsınız?</a:t>
            </a:r>
          </a:p>
        </p:txBody>
      </p:sp>
      <p:sp>
        <p:nvSpPr>
          <p:cNvPr id="96260" name="Metin kutusu 3"/>
          <p:cNvSpPr txBox="1">
            <a:spLocks noChangeArrowheads="1"/>
          </p:cNvSpPr>
          <p:nvPr/>
        </p:nvSpPr>
        <p:spPr bwMode="auto">
          <a:xfrm>
            <a:off x="2843213" y="981075"/>
            <a:ext cx="2876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/>
              <a:t>Vaka Tartışması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Metin kutusu 2"/>
          <p:cNvSpPr txBox="1">
            <a:spLocks noChangeArrowheads="1"/>
          </p:cNvSpPr>
          <p:nvPr/>
        </p:nvSpPr>
        <p:spPr bwMode="auto">
          <a:xfrm>
            <a:off x="1403350" y="2997200"/>
            <a:ext cx="2375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dirty="0" smtClean="0"/>
              <a:t>Teşekkürler……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107950" y="2419350"/>
            <a:ext cx="1295400" cy="1296988"/>
          </a:xfrm>
          <a:prstGeom prst="ellipse">
            <a:avLst/>
          </a:prstGeom>
          <a:solidFill>
            <a:schemeClr val="accent3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b="1" dirty="0">
                <a:solidFill>
                  <a:srgbClr val="000000"/>
                </a:solidFill>
                <a:latin typeface="Arial" charset="0"/>
                <a:cs typeface="+mn-cs"/>
              </a:rPr>
              <a:t>CCHF </a:t>
            </a:r>
          </a:p>
          <a:p>
            <a:pPr algn="ctr">
              <a:defRPr/>
            </a:pPr>
            <a:r>
              <a:rPr lang="tr-TR" sz="2000" b="1" dirty="0" err="1">
                <a:solidFill>
                  <a:srgbClr val="000000"/>
                </a:solidFill>
                <a:latin typeface="Arial" charset="0"/>
                <a:cs typeface="+mn-cs"/>
              </a:rPr>
              <a:t>Virus</a:t>
            </a:r>
            <a:r>
              <a:rPr lang="tr-TR" sz="20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tr-TR" sz="2000" b="1" dirty="0" err="1">
                <a:solidFill>
                  <a:srgbClr val="000000"/>
                </a:solidFill>
                <a:latin typeface="Arial" charset="0"/>
                <a:cs typeface="+mn-cs"/>
              </a:rPr>
              <a:t>Group</a:t>
            </a:r>
            <a:endParaRPr lang="tr-TR" sz="2000" b="1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301750" y="3114675"/>
            <a:ext cx="1295400" cy="1296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Dera Ghazi 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Khan virus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286000" y="4252913"/>
            <a:ext cx="1295400" cy="1296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endParaRPr lang="tr-TR" altLang="tr-TR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tr-TR" altLang="tr-TR" b="1">
                <a:solidFill>
                  <a:schemeClr val="bg1"/>
                </a:solidFill>
              </a:rPr>
              <a:t>Hughes 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altLang="tr-TR" b="1">
                <a:solidFill>
                  <a:schemeClr val="bg1"/>
                </a:solidFill>
              </a:rPr>
              <a:t>virus 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altLang="tr-TR" b="1">
                <a:solidFill>
                  <a:schemeClr val="bg1"/>
                </a:solidFill>
              </a:rPr>
              <a:t>Group</a:t>
            </a:r>
          </a:p>
          <a:p>
            <a:pPr algn="ctr" eaLnBrk="1" hangingPunct="1"/>
            <a:endParaRPr lang="tr-TR" altLang="tr-TR" b="1">
              <a:solidFill>
                <a:schemeClr val="accent2"/>
              </a:solidFill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997325" y="4102100"/>
            <a:ext cx="1295400" cy="1296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 sz="1600" b="1">
                <a:solidFill>
                  <a:schemeClr val="bg1"/>
                </a:solidFill>
              </a:rPr>
              <a:t>Nairobi </a:t>
            </a:r>
          </a:p>
          <a:p>
            <a:pPr algn="ctr" eaLnBrk="1" hangingPunct="1"/>
            <a:r>
              <a:rPr lang="tr-TR" altLang="tr-TR" sz="1600" b="1">
                <a:solidFill>
                  <a:schemeClr val="bg1"/>
                </a:solidFill>
              </a:rPr>
              <a:t>Sheep </a:t>
            </a:r>
          </a:p>
          <a:p>
            <a:pPr algn="ctr" eaLnBrk="1" hangingPunct="1"/>
            <a:r>
              <a:rPr lang="tr-TR" altLang="tr-TR" sz="1600" b="1">
                <a:solidFill>
                  <a:schemeClr val="bg1"/>
                </a:solidFill>
              </a:rPr>
              <a:t>Disease </a:t>
            </a:r>
          </a:p>
          <a:p>
            <a:pPr algn="ctr" eaLnBrk="1" hangingPunct="1"/>
            <a:r>
              <a:rPr lang="tr-TR" altLang="tr-TR" sz="1600" b="1">
                <a:solidFill>
                  <a:schemeClr val="bg1"/>
                </a:solidFill>
              </a:rPr>
              <a:t>virus </a:t>
            </a:r>
          </a:p>
          <a:p>
            <a:pPr algn="ctr" eaLnBrk="1" hangingPunct="1"/>
            <a:r>
              <a:rPr lang="tr-TR" altLang="tr-TR" sz="1600" b="1">
                <a:solidFill>
                  <a:schemeClr val="bg1"/>
                </a:solidFill>
              </a:rPr>
              <a:t>Group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580063" y="4297363"/>
            <a:ext cx="1295400" cy="1296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tr-TR" altLang="tr-TR" b="1">
                <a:solidFill>
                  <a:schemeClr val="bg1"/>
                </a:solidFill>
              </a:rPr>
              <a:t>Qalyub 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altLang="tr-TR" b="1">
                <a:solidFill>
                  <a:schemeClr val="bg1"/>
                </a:solidFill>
              </a:rPr>
              <a:t>virus 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altLang="tr-TR" b="1">
                <a:solidFill>
                  <a:schemeClr val="bg1"/>
                </a:solidFill>
              </a:rPr>
              <a:t>Group</a:t>
            </a:r>
            <a:endParaRPr lang="tr-TR" altLang="tr-TR">
              <a:solidFill>
                <a:schemeClr val="bg1"/>
              </a:solidFill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6804025" y="3357563"/>
            <a:ext cx="1295400" cy="1296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Sakhalin 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virus 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Group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7813675" y="2347913"/>
            <a:ext cx="1295400" cy="1296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tr-TR" altLang="tr-TR" b="1">
                <a:solidFill>
                  <a:schemeClr val="bg1"/>
                </a:solidFill>
              </a:rPr>
              <a:t>Thiafora 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altLang="tr-TR" b="1">
                <a:solidFill>
                  <a:schemeClr val="bg1"/>
                </a:solidFill>
              </a:rPr>
              <a:t>virus 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altLang="tr-TR" b="1">
                <a:solidFill>
                  <a:schemeClr val="bg1"/>
                </a:solidFill>
              </a:rPr>
              <a:t>Group</a:t>
            </a:r>
            <a:endParaRPr lang="tr-TR" altLang="tr-TR" sz="2000">
              <a:solidFill>
                <a:schemeClr val="bg1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1212850" y="1751013"/>
            <a:ext cx="1584325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2286000" y="1343025"/>
            <a:ext cx="1800225" cy="1871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3140075" y="1562100"/>
            <a:ext cx="935038" cy="2735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643438" y="1316038"/>
            <a:ext cx="0" cy="2808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865688" y="1255713"/>
            <a:ext cx="1295400" cy="3024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370513" y="1460500"/>
            <a:ext cx="1800225" cy="1943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6875463" y="1593850"/>
            <a:ext cx="1152525" cy="935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5716588" y="6494463"/>
            <a:ext cx="33194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00" dirty="0">
                <a:solidFill>
                  <a:schemeClr val="accent5">
                    <a:lumMod val="25000"/>
                  </a:schemeClr>
                </a:solidFill>
              </a:rPr>
              <a:t>http://www.</a:t>
            </a:r>
            <a:r>
              <a:rPr lang="tr-TR" sz="1000" dirty="0" err="1">
                <a:solidFill>
                  <a:schemeClr val="accent5">
                    <a:lumMod val="25000"/>
                  </a:schemeClr>
                </a:solidFill>
              </a:rPr>
              <a:t>virology</a:t>
            </a:r>
            <a:r>
              <a:rPr lang="tr-TR" sz="1000" dirty="0">
                <a:solidFill>
                  <a:schemeClr val="accent5">
                    <a:lumMod val="25000"/>
                  </a:schemeClr>
                </a:solidFill>
              </a:rPr>
              <a:t>.net/</a:t>
            </a:r>
            <a:r>
              <a:rPr lang="tr-TR" sz="1000" dirty="0" err="1">
                <a:solidFill>
                  <a:schemeClr val="accent5">
                    <a:lumMod val="25000"/>
                  </a:schemeClr>
                </a:solidFill>
              </a:rPr>
              <a:t>Big</a:t>
            </a:r>
            <a:r>
              <a:rPr lang="tr-TR" sz="1000" dirty="0">
                <a:solidFill>
                  <a:schemeClr val="accent5">
                    <a:lumMod val="25000"/>
                  </a:schemeClr>
                </a:solidFill>
              </a:rPr>
              <a:t>_</a:t>
            </a:r>
            <a:r>
              <a:rPr lang="tr-TR" sz="1000" dirty="0" err="1">
                <a:solidFill>
                  <a:schemeClr val="accent5">
                    <a:lumMod val="25000"/>
                  </a:schemeClr>
                </a:solidFill>
              </a:rPr>
              <a:t>Virology</a:t>
            </a:r>
            <a:r>
              <a:rPr lang="tr-TR" sz="1000" dirty="0">
                <a:solidFill>
                  <a:schemeClr val="accent5">
                    <a:lumMod val="25000"/>
                  </a:schemeClr>
                </a:solidFill>
              </a:rPr>
              <a:t>/</a:t>
            </a:r>
            <a:r>
              <a:rPr lang="tr-TR" sz="1000" dirty="0" err="1">
                <a:solidFill>
                  <a:schemeClr val="accent5">
                    <a:lumMod val="25000"/>
                  </a:schemeClr>
                </a:solidFill>
              </a:rPr>
              <a:t>BVRNAbunya</a:t>
            </a:r>
            <a:r>
              <a:rPr lang="tr-TR" sz="1000" dirty="0">
                <a:solidFill>
                  <a:schemeClr val="accent5">
                    <a:lumMod val="25000"/>
                  </a:schemeClr>
                </a:solidFill>
              </a:rPr>
              <a:t>.html</a:t>
            </a: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755650" y="3722688"/>
            <a:ext cx="0" cy="1676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75" name="Oval 20"/>
          <p:cNvSpPr>
            <a:spLocks noChangeArrowheads="1"/>
          </p:cNvSpPr>
          <p:nvPr/>
        </p:nvSpPr>
        <p:spPr bwMode="auto">
          <a:xfrm>
            <a:off x="4111625" y="5702300"/>
            <a:ext cx="1181100" cy="914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tr-TR" altLang="tr-TR" sz="1400">
                <a:solidFill>
                  <a:schemeClr val="bg1"/>
                </a:solidFill>
              </a:rPr>
              <a:t>NSDV</a:t>
            </a:r>
          </a:p>
          <a:p>
            <a:pPr eaLnBrk="1" hangingPunct="1">
              <a:buFontTx/>
              <a:buChar char="•"/>
            </a:pPr>
            <a:r>
              <a:rPr lang="tr-TR" altLang="tr-TR" sz="1400">
                <a:solidFill>
                  <a:schemeClr val="bg1"/>
                </a:solidFill>
              </a:rPr>
              <a:t>Dugbe </a:t>
            </a:r>
          </a:p>
          <a:p>
            <a:pPr eaLnBrk="1" hangingPunct="1"/>
            <a:r>
              <a:rPr lang="tr-TR" altLang="tr-TR" sz="1400">
                <a:solidFill>
                  <a:schemeClr val="bg1"/>
                </a:solidFill>
              </a:rPr>
              <a:t>virus</a:t>
            </a:r>
          </a:p>
        </p:txBody>
      </p:sp>
      <p:sp>
        <p:nvSpPr>
          <p:cNvPr id="19476" name="Line 21"/>
          <p:cNvSpPr>
            <a:spLocks noChangeShapeType="1"/>
          </p:cNvSpPr>
          <p:nvPr/>
        </p:nvSpPr>
        <p:spPr bwMode="auto">
          <a:xfrm>
            <a:off x="4643438" y="5397500"/>
            <a:ext cx="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184150" y="5397500"/>
            <a:ext cx="1143000" cy="1144588"/>
          </a:xfrm>
          <a:prstGeom prst="ellipse">
            <a:avLst/>
          </a:prstGeom>
          <a:solidFill>
            <a:schemeClr val="accent3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tr-TR" sz="1200" b="1" dirty="0">
                <a:solidFill>
                  <a:srgbClr val="000000"/>
                </a:solidFill>
                <a:latin typeface="Arial" charset="0"/>
                <a:cs typeface="+mn-cs"/>
              </a:rPr>
              <a:t>CCHFV </a:t>
            </a:r>
          </a:p>
          <a:p>
            <a:pPr algn="ctr">
              <a:buFontTx/>
              <a:buChar char="•"/>
              <a:defRPr/>
            </a:pPr>
            <a:r>
              <a:rPr lang="tr-TR" sz="1200" b="1" dirty="0" err="1">
                <a:solidFill>
                  <a:srgbClr val="000000"/>
                </a:solidFill>
                <a:latin typeface="Arial" charset="0"/>
                <a:cs typeface="+mn-cs"/>
              </a:rPr>
              <a:t>Khazan</a:t>
            </a:r>
            <a:r>
              <a:rPr lang="tr-TR" sz="12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tr-TR" sz="1200" b="1" dirty="0" err="1">
                <a:solidFill>
                  <a:srgbClr val="000000"/>
                </a:solidFill>
                <a:latin typeface="Arial" charset="0"/>
                <a:cs typeface="+mn-cs"/>
              </a:rPr>
              <a:t>virus</a:t>
            </a:r>
            <a:endParaRPr lang="tr-TR" sz="1200" b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algn="ctr">
              <a:buFontTx/>
              <a:buChar char="•"/>
              <a:defRPr/>
            </a:pPr>
            <a:r>
              <a:rPr lang="tr-TR" sz="1200" b="1" dirty="0">
                <a:solidFill>
                  <a:srgbClr val="000000"/>
                </a:solidFill>
                <a:latin typeface="Arial" charset="0"/>
                <a:cs typeface="+mn-cs"/>
              </a:rPr>
              <a:t>Hazara </a:t>
            </a:r>
          </a:p>
          <a:p>
            <a:pPr algn="ctr">
              <a:defRPr/>
            </a:pPr>
            <a:r>
              <a:rPr lang="tr-TR" sz="1200" b="1" dirty="0" err="1">
                <a:solidFill>
                  <a:srgbClr val="000000"/>
                </a:solidFill>
                <a:latin typeface="Arial" charset="0"/>
                <a:cs typeface="+mn-cs"/>
              </a:rPr>
              <a:t>Virus</a:t>
            </a:r>
            <a:endParaRPr lang="tr-TR" sz="1200" b="1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16013" y="1017588"/>
            <a:ext cx="7500937" cy="827087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bg1"/>
                </a:solidFill>
                <a:latin typeface="Arial" charset="0"/>
                <a:cs typeface="+mn-cs"/>
              </a:rPr>
              <a:t>Nairovirus</a:t>
            </a:r>
            <a:r>
              <a:rPr lang="tr-TR" sz="2800" b="1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 l="3839" t="20866" r="13287" b="10236"/>
          <a:stretch>
            <a:fillRect/>
          </a:stretch>
        </p:blipFill>
        <p:spPr bwMode="auto">
          <a:xfrm>
            <a:off x="827088" y="1655763"/>
            <a:ext cx="7777162" cy="4797425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/>
        </p:spPr>
      </p:pic>
      <p:sp>
        <p:nvSpPr>
          <p:cNvPr id="20484" name="8 Dikdörtgen"/>
          <p:cNvSpPr>
            <a:spLocks noChangeArrowheads="1"/>
          </p:cNvSpPr>
          <p:nvPr/>
        </p:nvSpPr>
        <p:spPr bwMode="auto">
          <a:xfrm rot="10800000" flipV="1">
            <a:off x="4427984" y="4221088"/>
            <a:ext cx="4283075" cy="830262"/>
          </a:xfrm>
          <a:prstGeom prst="rect">
            <a:avLst/>
          </a:prstGeom>
          <a:solidFill>
            <a:schemeClr val="bg1"/>
          </a:solidFill>
          <a:ln w="1905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1600">
                <a:sym typeface="Symbol" pitchFamily="18" charset="2"/>
              </a:rPr>
              <a:t>İlk kez 1944’de Batı Kırım’da tanımlandı</a:t>
            </a:r>
          </a:p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1600">
                <a:sym typeface="Symbol" pitchFamily="18" charset="2"/>
              </a:rPr>
              <a:t>3 kıtada 56 ülkede gösterildi</a:t>
            </a:r>
          </a:p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1600">
                <a:sym typeface="Symbol" pitchFamily="18" charset="2"/>
              </a:rPr>
              <a:t>Yıllık olgu sayısı ülkemizde en fazla</a:t>
            </a:r>
          </a:p>
        </p:txBody>
      </p:sp>
      <p:sp>
        <p:nvSpPr>
          <p:cNvPr id="20485" name="Unvan 1"/>
          <p:cNvSpPr txBox="1">
            <a:spLocks/>
          </p:cNvSpPr>
          <p:nvPr/>
        </p:nvSpPr>
        <p:spPr bwMode="auto">
          <a:xfrm>
            <a:off x="827088" y="1058863"/>
            <a:ext cx="77771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altLang="tr-TR" sz="2400" b="1" dirty="0"/>
              <a:t>Kırım-Kongo Kanamalı Ateşi’nin Coğrafik Dağılımı</a:t>
            </a:r>
          </a:p>
        </p:txBody>
      </p:sp>
      <p:sp>
        <p:nvSpPr>
          <p:cNvPr id="2" name="Oval 1"/>
          <p:cNvSpPr/>
          <p:nvPr/>
        </p:nvSpPr>
        <p:spPr>
          <a:xfrm>
            <a:off x="3348038" y="2538413"/>
            <a:ext cx="360362" cy="2889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 bwMode="auto">
          <a:xfrm>
            <a:off x="1116013" y="1412875"/>
            <a:ext cx="7488237" cy="792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altLang="tr-T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Kırım-Kongo </a:t>
            </a:r>
            <a:r>
              <a:rPr lang="tr-TR" altLang="tr-T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Kanamalı </a:t>
            </a:r>
            <a:r>
              <a:rPr lang="tr-TR" altLang="tr-T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Ateşi</a:t>
            </a:r>
            <a:endParaRPr lang="tr-TR" altLang="tr-T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58888" y="2781300"/>
            <a:ext cx="7345362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sz="2200" dirty="0"/>
              <a:t>Ülkemizde 2002 yılında dikkatleri çekti</a:t>
            </a: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sz="2200" dirty="0"/>
              <a:t>2003 yılında kanıtlandı </a:t>
            </a:r>
          </a:p>
        </p:txBody>
      </p:sp>
      <p:sp>
        <p:nvSpPr>
          <p:cNvPr id="30" name="AutoShape 52"/>
          <p:cNvSpPr>
            <a:spLocks noChangeArrowheads="1"/>
          </p:cNvSpPr>
          <p:nvPr/>
        </p:nvSpPr>
        <p:spPr bwMode="hidden">
          <a:xfrm>
            <a:off x="2411413" y="3500438"/>
            <a:ext cx="4843462" cy="3025775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4" algn="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b="1" dirty="0" smtClean="0">
                <a:latin typeface="+mj-lt"/>
                <a:cs typeface="+mn-cs"/>
              </a:rPr>
              <a:t>12 yılda 9069 olgu</a:t>
            </a:r>
          </a:p>
          <a:p>
            <a:pPr lvl="4" algn="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b="1" dirty="0" smtClean="0">
                <a:latin typeface="+mj-lt"/>
                <a:cs typeface="+mn-cs"/>
              </a:rPr>
              <a:t>440 ölüm</a:t>
            </a:r>
          </a:p>
          <a:p>
            <a:pPr lvl="4" algn="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b="1" dirty="0" smtClean="0">
                <a:latin typeface="+mj-lt"/>
                <a:cs typeface="+mn-cs"/>
              </a:rPr>
              <a:t>Vaka-ölüm oranı %4,85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3 İçerik Yer Tutucusu"/>
          <p:cNvGraphicFramePr>
            <a:graphicFrameLocks/>
          </p:cNvGraphicFramePr>
          <p:nvPr/>
        </p:nvGraphicFramePr>
        <p:xfrm>
          <a:off x="776288" y="1074738"/>
          <a:ext cx="8023225" cy="5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Çizelge" r:id="rId4" imgW="8029128" imgH="5364945" progId="Excel.Sheet.8">
                  <p:embed/>
                </p:oleObj>
              </mc:Choice>
              <mc:Fallback>
                <p:oleObj name="Çizelge" r:id="rId4" imgW="8029128" imgH="5364945" progId="Excel.Sheet.8">
                  <p:embed/>
                  <p:pic>
                    <p:nvPicPr>
                      <p:cNvPr id="0" name="Picture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074738"/>
                        <a:ext cx="8023225" cy="535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468313" y="6524625"/>
            <a:ext cx="21590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788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1697</Words>
  <Application>Microsoft Office PowerPoint</Application>
  <PresentationFormat>Ekran Gösterisi (4:3)</PresentationFormat>
  <Paragraphs>419</Paragraphs>
  <Slides>52</Slides>
  <Notes>10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3</vt:i4>
      </vt:variant>
      <vt:variant>
        <vt:lpstr>Slayt Başlıkları</vt:lpstr>
      </vt:variant>
      <vt:variant>
        <vt:i4>52</vt:i4>
      </vt:variant>
    </vt:vector>
  </HeadingPairs>
  <TitlesOfParts>
    <vt:vector size="63" baseType="lpstr">
      <vt:lpstr>Arial</vt:lpstr>
      <vt:lpstr>Calibri</vt:lpstr>
      <vt:lpstr>Courier New</vt:lpstr>
      <vt:lpstr>Monotype Sorts</vt:lpstr>
      <vt:lpstr>Symbol</vt:lpstr>
      <vt:lpstr>Times New Roman</vt:lpstr>
      <vt:lpstr>Wingdings</vt:lpstr>
      <vt:lpstr>Ofis Teması</vt:lpstr>
      <vt:lpstr>Çizelge</vt:lpstr>
      <vt:lpstr>Prism Project</vt:lpstr>
      <vt:lpstr>Bit Eşlem Resmi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KKKA Bulaş Yolları-1</vt:lpstr>
      <vt:lpstr>PowerPoint Sunusu</vt:lpstr>
      <vt:lpstr>KKKA İçin Risk Grupları</vt:lpstr>
      <vt:lpstr>KKKA Virüsünün Yapısı</vt:lpstr>
      <vt:lpstr>KKKA Virüsü</vt:lpstr>
      <vt:lpstr>KKKA Patogenezi</vt:lpstr>
      <vt:lpstr>İnterferon(IF) Yanıtı</vt:lpstr>
      <vt:lpstr>Hastaneye Kabulde Virüs Yükü (kopya/ml)</vt:lpstr>
      <vt:lpstr>31 fatal olguda akut fazda serolojik ve virolojik analiz sonuçları (CÜTF)</vt:lpstr>
      <vt:lpstr>KKKA’lı Hastalarda Düşük Seviyeli Virüs Titresi Özgül IgG Titresi İle Korele</vt:lpstr>
      <vt:lpstr>Yaygın Damar İçi Pıhtılaşma Patogenezi</vt:lpstr>
      <vt:lpstr>KKKA’da Ölüm İle Bağlantılı</vt:lpstr>
      <vt:lpstr>KKKA Kliniği</vt:lpstr>
      <vt:lpstr>PowerPoint Sunusu</vt:lpstr>
      <vt:lpstr>PowerPoint Sunusu</vt:lpstr>
      <vt:lpstr>PowerPoint Sunusu</vt:lpstr>
      <vt:lpstr>KKKA’da İyileşme-Ölüm</vt:lpstr>
      <vt:lpstr>PowerPoint Sunusu</vt:lpstr>
      <vt:lpstr>PowerPoint Sunusu</vt:lpstr>
      <vt:lpstr>PowerPoint Sunusu</vt:lpstr>
      <vt:lpstr>KKKA’da Özgül Tanı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No. of CCHF cases to years, Sivas Cumhuriyet University</dc:title>
  <dc:creator>,</dc:creator>
  <cp:lastModifiedBy>Nazif</cp:lastModifiedBy>
  <cp:revision>343</cp:revision>
  <cp:lastPrinted>2014-10-22T14:00:15Z</cp:lastPrinted>
  <dcterms:created xsi:type="dcterms:W3CDTF">2012-09-13T13:32:06Z</dcterms:created>
  <dcterms:modified xsi:type="dcterms:W3CDTF">2015-04-16T06:12:54Z</dcterms:modified>
</cp:coreProperties>
</file>