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945" r:id="rId2"/>
    <p:sldId id="905" r:id="rId3"/>
    <p:sldId id="906" r:id="rId4"/>
    <p:sldId id="922" r:id="rId5"/>
    <p:sldId id="923" r:id="rId6"/>
    <p:sldId id="954" r:id="rId7"/>
    <p:sldId id="928" r:id="rId8"/>
    <p:sldId id="930" r:id="rId9"/>
    <p:sldId id="917" r:id="rId10"/>
    <p:sldId id="927" r:id="rId11"/>
    <p:sldId id="916" r:id="rId12"/>
    <p:sldId id="919" r:id="rId13"/>
    <p:sldId id="920" r:id="rId14"/>
    <p:sldId id="921" r:id="rId15"/>
    <p:sldId id="915" r:id="rId16"/>
    <p:sldId id="934" r:id="rId17"/>
    <p:sldId id="935" r:id="rId18"/>
    <p:sldId id="936" r:id="rId19"/>
    <p:sldId id="937" r:id="rId20"/>
    <p:sldId id="938" r:id="rId21"/>
    <p:sldId id="939" r:id="rId22"/>
    <p:sldId id="913" r:id="rId23"/>
    <p:sldId id="941" r:id="rId24"/>
    <p:sldId id="940" r:id="rId25"/>
    <p:sldId id="912" r:id="rId26"/>
    <p:sldId id="932" r:id="rId27"/>
    <p:sldId id="933" r:id="rId28"/>
    <p:sldId id="943" r:id="rId29"/>
    <p:sldId id="946" r:id="rId30"/>
    <p:sldId id="953" r:id="rId31"/>
    <p:sldId id="947" r:id="rId32"/>
    <p:sldId id="948" r:id="rId33"/>
    <p:sldId id="944" r:id="rId34"/>
    <p:sldId id="955" r:id="rId35"/>
    <p:sldId id="949" r:id="rId36"/>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7105" autoAdjust="0"/>
  </p:normalViewPr>
  <p:slideViewPr>
    <p:cSldViewPr>
      <p:cViewPr varScale="1">
        <p:scale>
          <a:sx n="110" d="100"/>
          <a:sy n="110" d="100"/>
        </p:scale>
        <p:origin x="-7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2423E-3DB1-413C-9F0C-71790E816F0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3690E0A-D762-4EDE-A52D-F9A4BFAC2EFA}">
      <dgm:prSet custT="1"/>
      <dgm:spPr/>
      <dgm:t>
        <a:bodyPr/>
        <a:lstStyle/>
        <a:p>
          <a:pPr rtl="0"/>
          <a:r>
            <a:rPr lang="tr-TR" sz="1800" b="1" dirty="0" smtClean="0"/>
            <a:t>Referans ürünün fiyatı, eş değeri piyasaya çıkıncaya kadar referans fiyatın %100’üdür. </a:t>
          </a:r>
        </a:p>
      </dgm:t>
    </dgm:pt>
    <dgm:pt modelId="{FA139549-C7E0-4259-8C66-77F4403C3354}" type="parTrans" cxnId="{7E516FD1-6761-463E-A949-8BA36F7CD18C}">
      <dgm:prSet/>
      <dgm:spPr/>
      <dgm:t>
        <a:bodyPr/>
        <a:lstStyle/>
        <a:p>
          <a:endParaRPr lang="tr-TR" sz="1800"/>
        </a:p>
      </dgm:t>
    </dgm:pt>
    <dgm:pt modelId="{349FB4F7-3999-4499-A798-5C007ED89AC5}" type="sibTrans" cxnId="{7E516FD1-6761-463E-A949-8BA36F7CD18C}">
      <dgm:prSet/>
      <dgm:spPr/>
      <dgm:t>
        <a:bodyPr/>
        <a:lstStyle/>
        <a:p>
          <a:endParaRPr lang="tr-TR" sz="1800"/>
        </a:p>
      </dgm:t>
    </dgm:pt>
    <dgm:pt modelId="{4E481B63-745F-440C-BC03-90E5ADB0B7DB}">
      <dgm:prSet custT="1"/>
      <dgm:spPr/>
      <dgm:t>
        <a:bodyPr/>
        <a:lstStyle/>
        <a:p>
          <a:r>
            <a:rPr lang="tr-TR" sz="1800" b="1" dirty="0" smtClean="0"/>
            <a:t>Eş değer ürünün fiyatı, referans fiyatın %60’ına kadar olabilir. </a:t>
          </a:r>
        </a:p>
      </dgm:t>
    </dgm:pt>
    <dgm:pt modelId="{24FF9FF9-33CD-4801-A317-C9BD5EC08875}" type="parTrans" cxnId="{60FE5EC7-0EBF-4847-A892-5918231DC0D8}">
      <dgm:prSet/>
      <dgm:spPr/>
      <dgm:t>
        <a:bodyPr/>
        <a:lstStyle/>
        <a:p>
          <a:endParaRPr lang="tr-TR" sz="1800"/>
        </a:p>
      </dgm:t>
    </dgm:pt>
    <dgm:pt modelId="{8689ED42-BF9D-48E6-A8C1-FE485C89F685}" type="sibTrans" cxnId="{60FE5EC7-0EBF-4847-A892-5918231DC0D8}">
      <dgm:prSet/>
      <dgm:spPr/>
      <dgm:t>
        <a:bodyPr/>
        <a:lstStyle/>
        <a:p>
          <a:endParaRPr lang="tr-TR" sz="1800"/>
        </a:p>
      </dgm:t>
    </dgm:pt>
    <dgm:pt modelId="{C98C0806-E670-4C66-8708-EC2681807DD2}">
      <dgm:prSet custT="1"/>
      <dgm:spPr/>
      <dgm:t>
        <a:bodyPr/>
        <a:lstStyle/>
        <a:p>
          <a:r>
            <a:rPr lang="tr-TR" sz="1800" b="1" dirty="0" smtClean="0"/>
            <a:t>Yirmi yıllık eş değer ürünlerin fiyatı ise referans fiyatın %80’ine kadar olabilir.</a:t>
          </a:r>
          <a:endParaRPr lang="tr-TR" sz="1800" dirty="0"/>
        </a:p>
      </dgm:t>
    </dgm:pt>
    <dgm:pt modelId="{4451CD71-A794-446B-8BBC-2E69C2FBBF15}" type="parTrans" cxnId="{70C35EF8-9981-4196-B0FE-CAA01BDABFC0}">
      <dgm:prSet/>
      <dgm:spPr/>
      <dgm:t>
        <a:bodyPr/>
        <a:lstStyle/>
        <a:p>
          <a:endParaRPr lang="tr-TR" sz="1800"/>
        </a:p>
      </dgm:t>
    </dgm:pt>
    <dgm:pt modelId="{FC17C58F-D687-4AFF-96AB-55E47AC8084D}" type="sibTrans" cxnId="{70C35EF8-9981-4196-B0FE-CAA01BDABFC0}">
      <dgm:prSet/>
      <dgm:spPr/>
      <dgm:t>
        <a:bodyPr/>
        <a:lstStyle/>
        <a:p>
          <a:endParaRPr lang="tr-TR" sz="1800"/>
        </a:p>
      </dgm:t>
    </dgm:pt>
    <dgm:pt modelId="{088475CB-8548-4AFB-8729-7AE493006209}">
      <dgm:prSet custT="1"/>
      <dgm:spPr/>
      <dgm:t>
        <a:bodyPr/>
        <a:lstStyle/>
        <a:p>
          <a:r>
            <a:rPr lang="tr-TR" sz="1800" b="1" dirty="0"/>
            <a:t>Eş değer ürünün piyasa çıkması durumunda, referans ürünün fiyatı referans fiyatın %60’ına düşürülür.</a:t>
          </a:r>
        </a:p>
      </dgm:t>
    </dgm:pt>
    <dgm:pt modelId="{9F1E67A4-46DE-45E3-8057-61396AD611A3}" type="parTrans" cxnId="{7E800921-A166-4255-ACE1-0E86D1972605}">
      <dgm:prSet/>
      <dgm:spPr/>
      <dgm:t>
        <a:bodyPr/>
        <a:lstStyle/>
        <a:p>
          <a:endParaRPr lang="tr-TR" sz="1800"/>
        </a:p>
      </dgm:t>
    </dgm:pt>
    <dgm:pt modelId="{26CE8C4E-D8F1-43F3-880F-6CD109E3BDF3}" type="sibTrans" cxnId="{7E800921-A166-4255-ACE1-0E86D1972605}">
      <dgm:prSet/>
      <dgm:spPr/>
      <dgm:t>
        <a:bodyPr/>
        <a:lstStyle/>
        <a:p>
          <a:endParaRPr lang="tr-TR" sz="1800"/>
        </a:p>
      </dgm:t>
    </dgm:pt>
    <dgm:pt modelId="{A80C633B-D93D-468B-8224-4BA66836B02D}" type="pres">
      <dgm:prSet presAssocID="{03F2423E-3DB1-413C-9F0C-71790E816F0E}" presName="linear" presStyleCnt="0">
        <dgm:presLayoutVars>
          <dgm:animLvl val="lvl"/>
          <dgm:resizeHandles val="exact"/>
        </dgm:presLayoutVars>
      </dgm:prSet>
      <dgm:spPr/>
      <dgm:t>
        <a:bodyPr/>
        <a:lstStyle/>
        <a:p>
          <a:endParaRPr lang="tr-TR"/>
        </a:p>
      </dgm:t>
    </dgm:pt>
    <dgm:pt modelId="{AEDE05B6-D5E1-4E96-8CEC-1770DF5F9AAF}" type="pres">
      <dgm:prSet presAssocID="{33690E0A-D762-4EDE-A52D-F9A4BFAC2EFA}" presName="parentText" presStyleLbl="node1" presStyleIdx="0" presStyleCnt="4" custScaleY="109679" custLinFactNeighborX="926" custLinFactNeighborY="78811">
        <dgm:presLayoutVars>
          <dgm:chMax val="0"/>
          <dgm:bulletEnabled val="1"/>
        </dgm:presLayoutVars>
      </dgm:prSet>
      <dgm:spPr/>
      <dgm:t>
        <a:bodyPr/>
        <a:lstStyle/>
        <a:p>
          <a:endParaRPr lang="tr-TR"/>
        </a:p>
      </dgm:t>
    </dgm:pt>
    <dgm:pt modelId="{BAEB8310-487A-48C8-9F8F-24A24EABA251}" type="pres">
      <dgm:prSet presAssocID="{349FB4F7-3999-4499-A798-5C007ED89AC5}" presName="spacer" presStyleCnt="0"/>
      <dgm:spPr/>
    </dgm:pt>
    <dgm:pt modelId="{8D0C02C5-EC90-4263-9DE9-ABEF28F33044}" type="pres">
      <dgm:prSet presAssocID="{088475CB-8548-4AFB-8729-7AE493006209}" presName="parentText" presStyleLbl="node1" presStyleIdx="1" presStyleCnt="4" custLinFactNeighborY="22941">
        <dgm:presLayoutVars>
          <dgm:chMax val="0"/>
          <dgm:bulletEnabled val="1"/>
        </dgm:presLayoutVars>
      </dgm:prSet>
      <dgm:spPr/>
      <dgm:t>
        <a:bodyPr/>
        <a:lstStyle/>
        <a:p>
          <a:endParaRPr lang="tr-TR"/>
        </a:p>
      </dgm:t>
    </dgm:pt>
    <dgm:pt modelId="{BBAFA508-38A7-460F-B02A-C8475A823F67}" type="pres">
      <dgm:prSet presAssocID="{26CE8C4E-D8F1-43F3-880F-6CD109E3BDF3}" presName="spacer" presStyleCnt="0"/>
      <dgm:spPr/>
    </dgm:pt>
    <dgm:pt modelId="{ECC2ABBA-EED7-4856-9AE5-FD1F703BF797}" type="pres">
      <dgm:prSet presAssocID="{4E481B63-745F-440C-BC03-90E5ADB0B7DB}" presName="parentText" presStyleLbl="node1" presStyleIdx="2" presStyleCnt="4">
        <dgm:presLayoutVars>
          <dgm:chMax val="0"/>
          <dgm:bulletEnabled val="1"/>
        </dgm:presLayoutVars>
      </dgm:prSet>
      <dgm:spPr/>
      <dgm:t>
        <a:bodyPr/>
        <a:lstStyle/>
        <a:p>
          <a:endParaRPr lang="tr-TR"/>
        </a:p>
      </dgm:t>
    </dgm:pt>
    <dgm:pt modelId="{F3F6AE1F-9FB3-46DE-8BAA-77121988B459}" type="pres">
      <dgm:prSet presAssocID="{8689ED42-BF9D-48E6-A8C1-FE485C89F685}" presName="spacer" presStyleCnt="0"/>
      <dgm:spPr/>
    </dgm:pt>
    <dgm:pt modelId="{DFF1FF54-6D2A-4BA4-B59A-4FE7C136FEA6}" type="pres">
      <dgm:prSet presAssocID="{C98C0806-E670-4C66-8708-EC2681807DD2}" presName="parentText" presStyleLbl="node1" presStyleIdx="3" presStyleCnt="4">
        <dgm:presLayoutVars>
          <dgm:chMax val="0"/>
          <dgm:bulletEnabled val="1"/>
        </dgm:presLayoutVars>
      </dgm:prSet>
      <dgm:spPr/>
      <dgm:t>
        <a:bodyPr/>
        <a:lstStyle/>
        <a:p>
          <a:endParaRPr lang="tr-TR"/>
        </a:p>
      </dgm:t>
    </dgm:pt>
  </dgm:ptLst>
  <dgm:cxnLst>
    <dgm:cxn modelId="{8A7B3BF7-951E-4E79-A6BE-6DFD1AE7041B}" type="presOf" srcId="{088475CB-8548-4AFB-8729-7AE493006209}" destId="{8D0C02C5-EC90-4263-9DE9-ABEF28F33044}" srcOrd="0" destOrd="0" presId="urn:microsoft.com/office/officeart/2005/8/layout/vList2"/>
    <dgm:cxn modelId="{F288CDFF-61A1-4266-9725-51DE9D2C864A}" type="presOf" srcId="{C98C0806-E670-4C66-8708-EC2681807DD2}" destId="{DFF1FF54-6D2A-4BA4-B59A-4FE7C136FEA6}" srcOrd="0" destOrd="0" presId="urn:microsoft.com/office/officeart/2005/8/layout/vList2"/>
    <dgm:cxn modelId="{CF2EDE4A-989E-43A8-BA7F-9ADE3765BEB9}" type="presOf" srcId="{4E481B63-745F-440C-BC03-90E5ADB0B7DB}" destId="{ECC2ABBA-EED7-4856-9AE5-FD1F703BF797}" srcOrd="0" destOrd="0" presId="urn:microsoft.com/office/officeart/2005/8/layout/vList2"/>
    <dgm:cxn modelId="{70C35EF8-9981-4196-B0FE-CAA01BDABFC0}" srcId="{03F2423E-3DB1-413C-9F0C-71790E816F0E}" destId="{C98C0806-E670-4C66-8708-EC2681807DD2}" srcOrd="3" destOrd="0" parTransId="{4451CD71-A794-446B-8BBC-2E69C2FBBF15}" sibTransId="{FC17C58F-D687-4AFF-96AB-55E47AC8084D}"/>
    <dgm:cxn modelId="{F6EF1F62-4528-4CB0-961A-232A6DF6D749}" type="presOf" srcId="{03F2423E-3DB1-413C-9F0C-71790E816F0E}" destId="{A80C633B-D93D-468B-8224-4BA66836B02D}" srcOrd="0" destOrd="0" presId="urn:microsoft.com/office/officeart/2005/8/layout/vList2"/>
    <dgm:cxn modelId="{4EE74C1B-452A-4A42-9949-34A402A3FA01}" type="presOf" srcId="{33690E0A-D762-4EDE-A52D-F9A4BFAC2EFA}" destId="{AEDE05B6-D5E1-4E96-8CEC-1770DF5F9AAF}" srcOrd="0" destOrd="0" presId="urn:microsoft.com/office/officeart/2005/8/layout/vList2"/>
    <dgm:cxn modelId="{7E516FD1-6761-463E-A949-8BA36F7CD18C}" srcId="{03F2423E-3DB1-413C-9F0C-71790E816F0E}" destId="{33690E0A-D762-4EDE-A52D-F9A4BFAC2EFA}" srcOrd="0" destOrd="0" parTransId="{FA139549-C7E0-4259-8C66-77F4403C3354}" sibTransId="{349FB4F7-3999-4499-A798-5C007ED89AC5}"/>
    <dgm:cxn modelId="{7E800921-A166-4255-ACE1-0E86D1972605}" srcId="{03F2423E-3DB1-413C-9F0C-71790E816F0E}" destId="{088475CB-8548-4AFB-8729-7AE493006209}" srcOrd="1" destOrd="0" parTransId="{9F1E67A4-46DE-45E3-8057-61396AD611A3}" sibTransId="{26CE8C4E-D8F1-43F3-880F-6CD109E3BDF3}"/>
    <dgm:cxn modelId="{60FE5EC7-0EBF-4847-A892-5918231DC0D8}" srcId="{03F2423E-3DB1-413C-9F0C-71790E816F0E}" destId="{4E481B63-745F-440C-BC03-90E5ADB0B7DB}" srcOrd="2" destOrd="0" parTransId="{24FF9FF9-33CD-4801-A317-C9BD5EC08875}" sibTransId="{8689ED42-BF9D-48E6-A8C1-FE485C89F685}"/>
    <dgm:cxn modelId="{BA3B26D0-111D-4D52-9364-D0FE1B817B14}" type="presParOf" srcId="{A80C633B-D93D-468B-8224-4BA66836B02D}" destId="{AEDE05B6-D5E1-4E96-8CEC-1770DF5F9AAF}" srcOrd="0" destOrd="0" presId="urn:microsoft.com/office/officeart/2005/8/layout/vList2"/>
    <dgm:cxn modelId="{57F65F9C-F525-4D3E-92A5-1A13CD74FB50}" type="presParOf" srcId="{A80C633B-D93D-468B-8224-4BA66836B02D}" destId="{BAEB8310-487A-48C8-9F8F-24A24EABA251}" srcOrd="1" destOrd="0" presId="urn:microsoft.com/office/officeart/2005/8/layout/vList2"/>
    <dgm:cxn modelId="{48E48357-1EEA-497D-BAC7-A257DFBC0382}" type="presParOf" srcId="{A80C633B-D93D-468B-8224-4BA66836B02D}" destId="{8D0C02C5-EC90-4263-9DE9-ABEF28F33044}" srcOrd="2" destOrd="0" presId="urn:microsoft.com/office/officeart/2005/8/layout/vList2"/>
    <dgm:cxn modelId="{F050905D-2555-4634-B361-1713D2FB8847}" type="presParOf" srcId="{A80C633B-D93D-468B-8224-4BA66836B02D}" destId="{BBAFA508-38A7-460F-B02A-C8475A823F67}" srcOrd="3" destOrd="0" presId="urn:microsoft.com/office/officeart/2005/8/layout/vList2"/>
    <dgm:cxn modelId="{AFC32124-1F42-4D6D-9038-BF2DACF59187}" type="presParOf" srcId="{A80C633B-D93D-468B-8224-4BA66836B02D}" destId="{ECC2ABBA-EED7-4856-9AE5-FD1F703BF797}" srcOrd="4" destOrd="0" presId="urn:microsoft.com/office/officeart/2005/8/layout/vList2"/>
    <dgm:cxn modelId="{92D58A2C-1BB7-4AEC-B75C-0DF16823AF69}" type="presParOf" srcId="{A80C633B-D93D-468B-8224-4BA66836B02D}" destId="{F3F6AE1F-9FB3-46DE-8BAA-77121988B459}" srcOrd="5" destOrd="0" presId="urn:microsoft.com/office/officeart/2005/8/layout/vList2"/>
    <dgm:cxn modelId="{51B1508C-D836-461F-A0C1-A3D67FB3F732}" type="presParOf" srcId="{A80C633B-D93D-468B-8224-4BA66836B02D}" destId="{DFF1FF54-6D2A-4BA4-B59A-4FE7C136FE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50A4A-13E2-4586-A3DE-49C07BF83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BCCD91E-4EC2-436B-9FE4-5D4886F82B8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1800" dirty="0" smtClean="0"/>
            <a:t>Eşdeğer ilaçlara ödenecek bedellerin belirlenmesinde; Kurumca belirlenen gruplara göre;</a:t>
          </a:r>
          <a:endParaRPr lang="tr-TR" sz="1800" dirty="0"/>
        </a:p>
      </dgm:t>
    </dgm:pt>
    <dgm:pt modelId="{FE68C701-F324-474E-8963-238311D5683D}" type="parTrans" cxnId="{AEF278B1-FDBB-4D46-A59F-54AE07C272AD}">
      <dgm:prSet/>
      <dgm:spPr/>
      <dgm:t>
        <a:bodyPr/>
        <a:lstStyle/>
        <a:p>
          <a:endParaRPr lang="tr-TR" sz="1800"/>
        </a:p>
      </dgm:t>
    </dgm:pt>
    <dgm:pt modelId="{2C2AF661-9FBE-4026-B617-BBA4844C1C65}" type="sibTrans" cxnId="{AEF278B1-FDBB-4D46-A59F-54AE07C272AD}">
      <dgm:prSet/>
      <dgm:spPr/>
      <dgm:t>
        <a:bodyPr/>
        <a:lstStyle/>
        <a:p>
          <a:endParaRPr lang="tr-TR" sz="1800"/>
        </a:p>
      </dgm:t>
    </dgm:pt>
    <dgm:pt modelId="{1177D436-3179-4463-AFFC-CEF3FA45FA1C}">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1800" b="1" dirty="0" smtClean="0">
              <a:solidFill>
                <a:schemeClr val="tx1"/>
              </a:solidFill>
            </a:rPr>
            <a:t>1-</a:t>
          </a:r>
          <a:r>
            <a:rPr lang="tr-TR" sz="1800" dirty="0" smtClean="0"/>
            <a:t>“Taban birim fiyat uygulaması” olan gruplarda; o gruptaki ilaçlar için ödenebilecek azami birim fiyat, taban birim fiyattır. </a:t>
          </a:r>
          <a:endParaRPr lang="tr-TR" sz="1800" dirty="0"/>
        </a:p>
      </dgm:t>
    </dgm:pt>
    <dgm:pt modelId="{A145E60D-C0EB-44E2-A0EC-9982BDA8C186}" type="parTrans" cxnId="{A16F12CD-47D2-4D2D-BB92-90E89D762545}">
      <dgm:prSet/>
      <dgm:spPr/>
      <dgm:t>
        <a:bodyPr/>
        <a:lstStyle/>
        <a:p>
          <a:endParaRPr lang="tr-TR" sz="1800"/>
        </a:p>
      </dgm:t>
    </dgm:pt>
    <dgm:pt modelId="{D26AC786-C827-432C-B447-27B232E60461}" type="sibTrans" cxnId="{A16F12CD-47D2-4D2D-BB92-90E89D762545}">
      <dgm:prSet/>
      <dgm:spPr/>
      <dgm:t>
        <a:bodyPr/>
        <a:lstStyle/>
        <a:p>
          <a:endParaRPr lang="tr-TR" sz="1800"/>
        </a:p>
      </dgm:t>
    </dgm:pt>
    <dgm:pt modelId="{A4702FF7-20BC-4920-AC67-D0D13B45001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1800" b="1" dirty="0" smtClean="0">
              <a:solidFill>
                <a:schemeClr val="tx1"/>
              </a:solidFill>
            </a:rPr>
            <a:t>2-</a:t>
          </a:r>
          <a:r>
            <a:rPr lang="tr-TR" sz="1800" dirty="0" smtClean="0"/>
            <a:t>“Bant aralığı uygulaması” olan gruplarda; taban birim fiyata %10 ilave edilerek o gruptaki ilaçlar için ödenebilecek azami birim fiyat bulunur.</a:t>
          </a:r>
          <a:endParaRPr lang="tr-TR" sz="1800" dirty="0"/>
        </a:p>
      </dgm:t>
    </dgm:pt>
    <dgm:pt modelId="{586FB4D2-7393-4D95-A4A8-8FE4B2200F85}" type="parTrans" cxnId="{9350A279-E8AC-4486-B992-DBFC537E0804}">
      <dgm:prSet/>
      <dgm:spPr/>
      <dgm:t>
        <a:bodyPr/>
        <a:lstStyle/>
        <a:p>
          <a:endParaRPr lang="tr-TR" sz="1800"/>
        </a:p>
      </dgm:t>
    </dgm:pt>
    <dgm:pt modelId="{6C5741DE-2686-498F-8467-9B147C6E14CB}" type="sibTrans" cxnId="{9350A279-E8AC-4486-B992-DBFC537E0804}">
      <dgm:prSet/>
      <dgm:spPr/>
      <dgm:t>
        <a:bodyPr/>
        <a:lstStyle/>
        <a:p>
          <a:endParaRPr lang="tr-TR" sz="1800"/>
        </a:p>
      </dgm:t>
    </dgm:pt>
    <dgm:pt modelId="{102ED7CD-1BCE-4DA5-BEB5-AA05539A8579}">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1800" dirty="0" smtClean="0"/>
            <a:t>Azami birim bedelden yola çıkılarak hesaplanan  tutarın kutu fiyatını aşan kısmı ödenmez.</a:t>
          </a:r>
          <a:endParaRPr lang="tr-TR" sz="1800" dirty="0"/>
        </a:p>
      </dgm:t>
    </dgm:pt>
    <dgm:pt modelId="{F0EC5732-B7F4-48D6-8066-B80A090A40A7}" type="parTrans" cxnId="{56C81DA3-9569-488A-A1DC-D461185C82A9}">
      <dgm:prSet/>
      <dgm:spPr/>
      <dgm:t>
        <a:bodyPr/>
        <a:lstStyle/>
        <a:p>
          <a:endParaRPr lang="tr-TR" sz="1800"/>
        </a:p>
      </dgm:t>
    </dgm:pt>
    <dgm:pt modelId="{D6F734F6-81DA-48BC-AE88-90ACC55F1AFE}" type="sibTrans" cxnId="{56C81DA3-9569-488A-A1DC-D461185C82A9}">
      <dgm:prSet/>
      <dgm:spPr/>
      <dgm:t>
        <a:bodyPr/>
        <a:lstStyle/>
        <a:p>
          <a:endParaRPr lang="tr-TR" sz="1800"/>
        </a:p>
      </dgm:t>
    </dgm:pt>
    <dgm:pt modelId="{7A38CDD6-5EA6-4B70-8541-3B180FD587DA}" type="pres">
      <dgm:prSet presAssocID="{91450A4A-13E2-4586-A3DE-49C07BF83C7F}" presName="linear" presStyleCnt="0">
        <dgm:presLayoutVars>
          <dgm:animLvl val="lvl"/>
          <dgm:resizeHandles val="exact"/>
        </dgm:presLayoutVars>
      </dgm:prSet>
      <dgm:spPr/>
      <dgm:t>
        <a:bodyPr/>
        <a:lstStyle/>
        <a:p>
          <a:endParaRPr lang="tr-TR"/>
        </a:p>
      </dgm:t>
    </dgm:pt>
    <dgm:pt modelId="{2DE1A091-89DF-44D3-8E3A-B6659D4046C4}" type="pres">
      <dgm:prSet presAssocID="{6BCCD91E-4EC2-436B-9FE4-5D4886F82B80}" presName="parentText" presStyleLbl="node1" presStyleIdx="0" presStyleCnt="4">
        <dgm:presLayoutVars>
          <dgm:chMax val="0"/>
          <dgm:bulletEnabled val="1"/>
        </dgm:presLayoutVars>
      </dgm:prSet>
      <dgm:spPr/>
      <dgm:t>
        <a:bodyPr/>
        <a:lstStyle/>
        <a:p>
          <a:endParaRPr lang="tr-TR"/>
        </a:p>
      </dgm:t>
    </dgm:pt>
    <dgm:pt modelId="{F6DB64FC-53C4-4793-B973-D90C97CBF0E9}" type="pres">
      <dgm:prSet presAssocID="{2C2AF661-9FBE-4026-B617-BBA4844C1C65}" presName="spacer" presStyleCnt="0"/>
      <dgm:spPr/>
    </dgm:pt>
    <dgm:pt modelId="{1117B0C2-97AE-466A-84EC-58CB9A3D4B67}" type="pres">
      <dgm:prSet presAssocID="{1177D436-3179-4463-AFFC-CEF3FA45FA1C}" presName="parentText" presStyleLbl="node1" presStyleIdx="1" presStyleCnt="4">
        <dgm:presLayoutVars>
          <dgm:chMax val="0"/>
          <dgm:bulletEnabled val="1"/>
        </dgm:presLayoutVars>
      </dgm:prSet>
      <dgm:spPr/>
      <dgm:t>
        <a:bodyPr/>
        <a:lstStyle/>
        <a:p>
          <a:endParaRPr lang="tr-TR"/>
        </a:p>
      </dgm:t>
    </dgm:pt>
    <dgm:pt modelId="{C9890806-25C9-4FB3-9E9B-B3ADAC815C30}" type="pres">
      <dgm:prSet presAssocID="{D26AC786-C827-432C-B447-27B232E60461}" presName="spacer" presStyleCnt="0"/>
      <dgm:spPr/>
    </dgm:pt>
    <dgm:pt modelId="{2CB3D301-583F-4186-B8D7-D6CBB4FC630F}" type="pres">
      <dgm:prSet presAssocID="{A4702FF7-20BC-4920-AC67-D0D13B450011}" presName="parentText" presStyleLbl="node1" presStyleIdx="2" presStyleCnt="4" custLinFactNeighborX="-855" custLinFactNeighborY="16972">
        <dgm:presLayoutVars>
          <dgm:chMax val="0"/>
          <dgm:bulletEnabled val="1"/>
        </dgm:presLayoutVars>
      </dgm:prSet>
      <dgm:spPr/>
      <dgm:t>
        <a:bodyPr/>
        <a:lstStyle/>
        <a:p>
          <a:endParaRPr lang="tr-TR"/>
        </a:p>
      </dgm:t>
    </dgm:pt>
    <dgm:pt modelId="{AE5F25BD-681E-40FD-8E28-47BAEA226DDB}" type="pres">
      <dgm:prSet presAssocID="{6C5741DE-2686-498F-8467-9B147C6E14CB}" presName="spacer" presStyleCnt="0"/>
      <dgm:spPr/>
    </dgm:pt>
    <dgm:pt modelId="{F0C5ABB7-43B7-4632-A08D-A793E383A7FC}" type="pres">
      <dgm:prSet presAssocID="{102ED7CD-1BCE-4DA5-BEB5-AA05539A8579}" presName="parentText" presStyleLbl="node1" presStyleIdx="3" presStyleCnt="4">
        <dgm:presLayoutVars>
          <dgm:chMax val="0"/>
          <dgm:bulletEnabled val="1"/>
        </dgm:presLayoutVars>
      </dgm:prSet>
      <dgm:spPr/>
      <dgm:t>
        <a:bodyPr/>
        <a:lstStyle/>
        <a:p>
          <a:endParaRPr lang="tr-TR"/>
        </a:p>
      </dgm:t>
    </dgm:pt>
  </dgm:ptLst>
  <dgm:cxnLst>
    <dgm:cxn modelId="{AEF278B1-FDBB-4D46-A59F-54AE07C272AD}" srcId="{91450A4A-13E2-4586-A3DE-49C07BF83C7F}" destId="{6BCCD91E-4EC2-436B-9FE4-5D4886F82B80}" srcOrd="0" destOrd="0" parTransId="{FE68C701-F324-474E-8963-238311D5683D}" sibTransId="{2C2AF661-9FBE-4026-B617-BBA4844C1C65}"/>
    <dgm:cxn modelId="{FA9BE926-F744-4144-ABB4-8DF0B8AE4DDC}" type="presOf" srcId="{102ED7CD-1BCE-4DA5-BEB5-AA05539A8579}" destId="{F0C5ABB7-43B7-4632-A08D-A793E383A7FC}" srcOrd="0" destOrd="0" presId="urn:microsoft.com/office/officeart/2005/8/layout/vList2"/>
    <dgm:cxn modelId="{56C81DA3-9569-488A-A1DC-D461185C82A9}" srcId="{91450A4A-13E2-4586-A3DE-49C07BF83C7F}" destId="{102ED7CD-1BCE-4DA5-BEB5-AA05539A8579}" srcOrd="3" destOrd="0" parTransId="{F0EC5732-B7F4-48D6-8066-B80A090A40A7}" sibTransId="{D6F734F6-81DA-48BC-AE88-90ACC55F1AFE}"/>
    <dgm:cxn modelId="{FA35F5C2-674A-4757-B44E-0EDD618A1B2B}" type="presOf" srcId="{91450A4A-13E2-4586-A3DE-49C07BF83C7F}" destId="{7A38CDD6-5EA6-4B70-8541-3B180FD587DA}" srcOrd="0" destOrd="0" presId="urn:microsoft.com/office/officeart/2005/8/layout/vList2"/>
    <dgm:cxn modelId="{9350A279-E8AC-4486-B992-DBFC537E0804}" srcId="{91450A4A-13E2-4586-A3DE-49C07BF83C7F}" destId="{A4702FF7-20BC-4920-AC67-D0D13B450011}" srcOrd="2" destOrd="0" parTransId="{586FB4D2-7393-4D95-A4A8-8FE4B2200F85}" sibTransId="{6C5741DE-2686-498F-8467-9B147C6E14CB}"/>
    <dgm:cxn modelId="{A16F12CD-47D2-4D2D-BB92-90E89D762545}" srcId="{91450A4A-13E2-4586-A3DE-49C07BF83C7F}" destId="{1177D436-3179-4463-AFFC-CEF3FA45FA1C}" srcOrd="1" destOrd="0" parTransId="{A145E60D-C0EB-44E2-A0EC-9982BDA8C186}" sibTransId="{D26AC786-C827-432C-B447-27B232E60461}"/>
    <dgm:cxn modelId="{972E0A6B-C5F7-4B19-855F-ED44E2DD1CF3}" type="presOf" srcId="{A4702FF7-20BC-4920-AC67-D0D13B450011}" destId="{2CB3D301-583F-4186-B8D7-D6CBB4FC630F}" srcOrd="0" destOrd="0" presId="urn:microsoft.com/office/officeart/2005/8/layout/vList2"/>
    <dgm:cxn modelId="{404A638F-CEC2-4311-A4A3-831121DBE196}" type="presOf" srcId="{6BCCD91E-4EC2-436B-9FE4-5D4886F82B80}" destId="{2DE1A091-89DF-44D3-8E3A-B6659D4046C4}" srcOrd="0" destOrd="0" presId="urn:microsoft.com/office/officeart/2005/8/layout/vList2"/>
    <dgm:cxn modelId="{60E27AAC-FDD4-44A9-8CA0-858667B495AE}" type="presOf" srcId="{1177D436-3179-4463-AFFC-CEF3FA45FA1C}" destId="{1117B0C2-97AE-466A-84EC-58CB9A3D4B67}" srcOrd="0" destOrd="0" presId="urn:microsoft.com/office/officeart/2005/8/layout/vList2"/>
    <dgm:cxn modelId="{A08B5515-C701-4064-BB11-71CE04B80194}" type="presParOf" srcId="{7A38CDD6-5EA6-4B70-8541-3B180FD587DA}" destId="{2DE1A091-89DF-44D3-8E3A-B6659D4046C4}" srcOrd="0" destOrd="0" presId="urn:microsoft.com/office/officeart/2005/8/layout/vList2"/>
    <dgm:cxn modelId="{7E71284B-B5A1-486C-9780-7BC9ABE6F1EC}" type="presParOf" srcId="{7A38CDD6-5EA6-4B70-8541-3B180FD587DA}" destId="{F6DB64FC-53C4-4793-B973-D90C97CBF0E9}" srcOrd="1" destOrd="0" presId="urn:microsoft.com/office/officeart/2005/8/layout/vList2"/>
    <dgm:cxn modelId="{D209F24F-EC2B-4D57-8827-1743C8CC5701}" type="presParOf" srcId="{7A38CDD6-5EA6-4B70-8541-3B180FD587DA}" destId="{1117B0C2-97AE-466A-84EC-58CB9A3D4B67}" srcOrd="2" destOrd="0" presId="urn:microsoft.com/office/officeart/2005/8/layout/vList2"/>
    <dgm:cxn modelId="{810CE58C-3685-4C71-B295-7544CFD471C1}" type="presParOf" srcId="{7A38CDD6-5EA6-4B70-8541-3B180FD587DA}" destId="{C9890806-25C9-4FB3-9E9B-B3ADAC815C30}" srcOrd="3" destOrd="0" presId="urn:microsoft.com/office/officeart/2005/8/layout/vList2"/>
    <dgm:cxn modelId="{58368015-B3BE-48E7-86A2-B9F1A04A1054}" type="presParOf" srcId="{7A38CDD6-5EA6-4B70-8541-3B180FD587DA}" destId="{2CB3D301-583F-4186-B8D7-D6CBB4FC630F}" srcOrd="4" destOrd="0" presId="urn:microsoft.com/office/officeart/2005/8/layout/vList2"/>
    <dgm:cxn modelId="{2B0A7EB1-D6AE-4151-9F80-62E77671B451}" type="presParOf" srcId="{7A38CDD6-5EA6-4B70-8541-3B180FD587DA}" destId="{AE5F25BD-681E-40FD-8E28-47BAEA226DDB}" srcOrd="5" destOrd="0" presId="urn:microsoft.com/office/officeart/2005/8/layout/vList2"/>
    <dgm:cxn modelId="{09EE98B5-2318-4F78-86B5-4EE36AE878FD}" type="presParOf" srcId="{7A38CDD6-5EA6-4B70-8541-3B180FD587DA}" destId="{F0C5ABB7-43B7-4632-A08D-A793E383A7FC}" srcOrd="6" destOrd="0" presId="urn:microsoft.com/office/officeart/2005/8/layout/vList2"/>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E05B6-D5E1-4E96-8CEC-1770DF5F9AAF}">
      <dsp:nvSpPr>
        <dsp:cNvPr id="0" name=""/>
        <dsp:cNvSpPr/>
      </dsp:nvSpPr>
      <dsp:spPr>
        <a:xfrm>
          <a:off x="0" y="154473"/>
          <a:ext cx="7776864" cy="1129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1" kern="1200" dirty="0" smtClean="0"/>
            <a:t>Referans ürünün fiyatı, eş değeri piyasaya çıkıncaya kadar referans fiyatın %100’üdür. </a:t>
          </a:r>
        </a:p>
      </dsp:txBody>
      <dsp:txXfrm>
        <a:off x="55126" y="209599"/>
        <a:ext cx="7666612" cy="1019002"/>
      </dsp:txXfrm>
    </dsp:sp>
    <dsp:sp modelId="{8D0C02C5-EC90-4263-9DE9-ABEF28F33044}">
      <dsp:nvSpPr>
        <dsp:cNvPr id="0" name=""/>
        <dsp:cNvSpPr/>
      </dsp:nvSpPr>
      <dsp:spPr>
        <a:xfrm>
          <a:off x="0" y="1353630"/>
          <a:ext cx="7776864" cy="1029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a:t>Eş değer ürünün piyasa çıkması durumunda, referans ürünün fiyatı referans fiyatın %60’ına düşürülür.</a:t>
          </a:r>
        </a:p>
      </dsp:txBody>
      <dsp:txXfrm>
        <a:off x="50261" y="1403891"/>
        <a:ext cx="7676342" cy="929078"/>
      </dsp:txXfrm>
    </dsp:sp>
    <dsp:sp modelId="{ECC2ABBA-EED7-4856-9AE5-FD1F703BF797}">
      <dsp:nvSpPr>
        <dsp:cNvPr id="0" name=""/>
        <dsp:cNvSpPr/>
      </dsp:nvSpPr>
      <dsp:spPr>
        <a:xfrm>
          <a:off x="0" y="2505291"/>
          <a:ext cx="7776864" cy="1029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t>Eş değer ürünün fiyatı, referans fiyatın %60’ına kadar olabilir. </a:t>
          </a:r>
        </a:p>
      </dsp:txBody>
      <dsp:txXfrm>
        <a:off x="50261" y="2555552"/>
        <a:ext cx="7676342" cy="929078"/>
      </dsp:txXfrm>
    </dsp:sp>
    <dsp:sp modelId="{DFF1FF54-6D2A-4BA4-B59A-4FE7C136FEA6}">
      <dsp:nvSpPr>
        <dsp:cNvPr id="0" name=""/>
        <dsp:cNvSpPr/>
      </dsp:nvSpPr>
      <dsp:spPr>
        <a:xfrm>
          <a:off x="0" y="3693291"/>
          <a:ext cx="7776864" cy="1029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t>Yirmi yıllık eş değer ürünlerin fiyatı ise referans fiyatın %80’ine kadar olabilir.</a:t>
          </a:r>
          <a:endParaRPr lang="tr-TR" sz="1800" kern="1200" dirty="0"/>
        </a:p>
      </dsp:txBody>
      <dsp:txXfrm>
        <a:off x="50261" y="3743552"/>
        <a:ext cx="7676342"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A091-89DF-44D3-8E3A-B6659D4046C4}">
      <dsp:nvSpPr>
        <dsp:cNvPr id="0" name=""/>
        <dsp:cNvSpPr/>
      </dsp:nvSpPr>
      <dsp:spPr>
        <a:xfrm>
          <a:off x="0" y="1699"/>
          <a:ext cx="8424936" cy="104832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Eşdeğer ilaçlara ödenecek bedellerin belirlenmesinde; Kurumca belirlenen gruplara göre;</a:t>
          </a:r>
          <a:endParaRPr lang="tr-TR" sz="1800" kern="1200" dirty="0"/>
        </a:p>
      </dsp:txBody>
      <dsp:txXfrm>
        <a:off x="51175" y="52874"/>
        <a:ext cx="8322586" cy="945970"/>
      </dsp:txXfrm>
    </dsp:sp>
    <dsp:sp modelId="{1117B0C2-97AE-466A-84EC-58CB9A3D4B67}">
      <dsp:nvSpPr>
        <dsp:cNvPr id="0" name=""/>
        <dsp:cNvSpPr/>
      </dsp:nvSpPr>
      <dsp:spPr>
        <a:xfrm>
          <a:off x="0" y="1211299"/>
          <a:ext cx="8424936" cy="104832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1-</a:t>
          </a:r>
          <a:r>
            <a:rPr lang="tr-TR" sz="1800" kern="1200" dirty="0" smtClean="0"/>
            <a:t>“Taban birim fiyat uygulaması” olan gruplarda; o gruptaki ilaçlar için ödenebilecek azami birim fiyat, taban birim fiyattır. </a:t>
          </a:r>
          <a:endParaRPr lang="tr-TR" sz="1800" kern="1200" dirty="0"/>
        </a:p>
      </dsp:txBody>
      <dsp:txXfrm>
        <a:off x="51175" y="1262474"/>
        <a:ext cx="8322586" cy="945970"/>
      </dsp:txXfrm>
    </dsp:sp>
    <dsp:sp modelId="{2CB3D301-583F-4186-B8D7-D6CBB4FC630F}">
      <dsp:nvSpPr>
        <dsp:cNvPr id="0" name=""/>
        <dsp:cNvSpPr/>
      </dsp:nvSpPr>
      <dsp:spPr>
        <a:xfrm>
          <a:off x="0" y="2448272"/>
          <a:ext cx="8424936" cy="104832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2-</a:t>
          </a:r>
          <a:r>
            <a:rPr lang="tr-TR" sz="1800" kern="1200" dirty="0" smtClean="0"/>
            <a:t>“Bant aralığı uygulaması” olan gruplarda; taban birim fiyata %10 ilave edilerek o gruptaki ilaçlar için ödenebilecek azami birim fiyat bulunur.</a:t>
          </a:r>
          <a:endParaRPr lang="tr-TR" sz="1800" kern="1200" dirty="0"/>
        </a:p>
      </dsp:txBody>
      <dsp:txXfrm>
        <a:off x="51175" y="2499447"/>
        <a:ext cx="8322586" cy="945970"/>
      </dsp:txXfrm>
    </dsp:sp>
    <dsp:sp modelId="{F0C5ABB7-43B7-4632-A08D-A793E383A7FC}">
      <dsp:nvSpPr>
        <dsp:cNvPr id="0" name=""/>
        <dsp:cNvSpPr/>
      </dsp:nvSpPr>
      <dsp:spPr>
        <a:xfrm>
          <a:off x="0" y="3630500"/>
          <a:ext cx="8424936" cy="104832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Azami birim bedelden yola çıkılarak hesaplanan  tutarın kutu fiyatını aşan kısmı ödenmez.</a:t>
          </a:r>
          <a:endParaRPr lang="tr-TR" sz="1800" kern="1200" dirty="0"/>
        </a:p>
      </dsp:txBody>
      <dsp:txXfrm>
        <a:off x="51175" y="3681675"/>
        <a:ext cx="8322586" cy="9459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867C88E-C93E-42D0-B733-7D61381F213E}" type="datetimeFigureOut">
              <a:rPr lang="tr-TR" smtClean="0"/>
              <a:pPr/>
              <a:t>24.05.2016</a:t>
            </a:fld>
            <a:endParaRPr lang="tr-TR" dirty="0"/>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1D666E2-3E39-4BC3-8B5A-C9655F811285}" type="slidenum">
              <a:rPr lang="tr-TR" smtClean="0"/>
              <a:pPr/>
              <a:t>‹#›</a:t>
            </a:fld>
            <a:endParaRPr lang="tr-TR" dirty="0"/>
          </a:p>
        </p:txBody>
      </p:sp>
    </p:spTree>
    <p:extLst>
      <p:ext uri="{BB962C8B-B14F-4D97-AF65-F5344CB8AC3E}">
        <p14:creationId xmlns:p14="http://schemas.microsoft.com/office/powerpoint/2010/main" val="76735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15D385-F165-4354-BED6-A35172BD9959}" type="datetimeFigureOut">
              <a:rPr lang="tr-TR" smtClean="0"/>
              <a:pPr/>
              <a:t>24.05.2016</a:t>
            </a:fld>
            <a:endParaRPr lang="tr-TR" dirty="0"/>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79CB77-7B8C-473B-81D9-D4AB44101205}" type="slidenum">
              <a:rPr lang="tr-TR" smtClean="0"/>
              <a:pPr/>
              <a:t>‹#›</a:t>
            </a:fld>
            <a:endParaRPr lang="tr-TR" dirty="0"/>
          </a:p>
        </p:txBody>
      </p:sp>
    </p:spTree>
    <p:extLst>
      <p:ext uri="{BB962C8B-B14F-4D97-AF65-F5344CB8AC3E}">
        <p14:creationId xmlns:p14="http://schemas.microsoft.com/office/powerpoint/2010/main" val="316670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B68E5CEE-3763-4BE9-8A4D-8AE1FEC1CF34}" type="datetime1">
              <a:rPr lang="tr-TR" smtClean="0"/>
              <a:pPr/>
              <a:t>24.05.2016</a:t>
            </a:fld>
            <a:endParaRPr lang="tr-TR" dirty="0"/>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520259"/>
            <a:ext cx="2133600" cy="365125"/>
          </a:xfrm>
          <a:prstGeom prst="rect">
            <a:avLst/>
          </a:prstGeom>
        </p:spPr>
        <p:txBody>
          <a:bodyPr/>
          <a:lstStyle>
            <a:lvl1pPr algn="r">
              <a:defRPr/>
            </a:lvl1pPr>
          </a:lstStyle>
          <a:p>
            <a:fld id="{F302176B-0E47-46AC-8F43-DAB4B8A37D06}" type="slidenum">
              <a:rPr lang="tr-TR" smtClean="0"/>
              <a:pPr/>
              <a:t>‹#›</a:t>
            </a:fld>
            <a:endParaRPr lang="tr-TR"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p:nvPr userDrawn="1"/>
        </p:nvSpPr>
        <p:spPr>
          <a:xfrm>
            <a:off x="0" y="-26987"/>
            <a:ext cx="9170988" cy="1151731"/>
          </a:xfrm>
          <a:custGeom>
            <a:avLst/>
            <a:gdLst>
              <a:gd name="connsiteX0" fmla="*/ 0 w 9171709"/>
              <a:gd name="connsiteY0" fmla="*/ 0 h 1593273"/>
              <a:gd name="connsiteX1" fmla="*/ 9171709 w 9171709"/>
              <a:gd name="connsiteY1" fmla="*/ 0 h 1593273"/>
              <a:gd name="connsiteX2" fmla="*/ 9144000 w 9171709"/>
              <a:gd name="connsiteY2" fmla="*/ 1593273 h 1593273"/>
              <a:gd name="connsiteX3" fmla="*/ 0 w 9171709"/>
              <a:gd name="connsiteY3" fmla="*/ 678873 h 1593273"/>
              <a:gd name="connsiteX4" fmla="*/ 0 w 9171709"/>
              <a:gd name="connsiteY4" fmla="*/ 0 h 1593273"/>
              <a:gd name="connsiteX0" fmla="*/ 0 w 9171709"/>
              <a:gd name="connsiteY0" fmla="*/ 0 h 1593273"/>
              <a:gd name="connsiteX1" fmla="*/ 9171709 w 9171709"/>
              <a:gd name="connsiteY1" fmla="*/ 0 h 1593273"/>
              <a:gd name="connsiteX2" fmla="*/ 9144000 w 9171709"/>
              <a:gd name="connsiteY2" fmla="*/ 1593273 h 1593273"/>
              <a:gd name="connsiteX3" fmla="*/ 1289743 w 9171709"/>
              <a:gd name="connsiteY3" fmla="*/ 775855 h 1593273"/>
              <a:gd name="connsiteX4" fmla="*/ 0 w 9171709"/>
              <a:gd name="connsiteY4" fmla="*/ 678873 h 1593273"/>
              <a:gd name="connsiteX5" fmla="*/ 0 w 9171709"/>
              <a:gd name="connsiteY5" fmla="*/ 0 h 1593273"/>
              <a:gd name="connsiteX0" fmla="*/ 0 w 9171709"/>
              <a:gd name="connsiteY0" fmla="*/ 0 h 1593273"/>
              <a:gd name="connsiteX1" fmla="*/ 9171709 w 9171709"/>
              <a:gd name="connsiteY1" fmla="*/ 0 h 1593273"/>
              <a:gd name="connsiteX2" fmla="*/ 9144000 w 9171709"/>
              <a:gd name="connsiteY2" fmla="*/ 1593273 h 1593273"/>
              <a:gd name="connsiteX3" fmla="*/ 2945793 w 9171709"/>
              <a:gd name="connsiteY3" fmla="*/ 914400 h 1593273"/>
              <a:gd name="connsiteX4" fmla="*/ 1289743 w 9171709"/>
              <a:gd name="connsiteY4" fmla="*/ 775855 h 1593273"/>
              <a:gd name="connsiteX5" fmla="*/ 0 w 9171709"/>
              <a:gd name="connsiteY5" fmla="*/ 678873 h 1593273"/>
              <a:gd name="connsiteX6" fmla="*/ 0 w 9171709"/>
              <a:gd name="connsiteY6" fmla="*/ 0 h 1593273"/>
              <a:gd name="connsiteX0" fmla="*/ 0 w 9171709"/>
              <a:gd name="connsiteY0" fmla="*/ 0 h 1593273"/>
              <a:gd name="connsiteX1" fmla="*/ 9171709 w 9171709"/>
              <a:gd name="connsiteY1" fmla="*/ 0 h 1593273"/>
              <a:gd name="connsiteX2" fmla="*/ 9144000 w 9171709"/>
              <a:gd name="connsiteY2" fmla="*/ 1593273 h 1593273"/>
              <a:gd name="connsiteX3" fmla="*/ 4059382 w 9171709"/>
              <a:gd name="connsiteY3" fmla="*/ 1011382 h 1593273"/>
              <a:gd name="connsiteX4" fmla="*/ 2945793 w 9171709"/>
              <a:gd name="connsiteY4" fmla="*/ 914400 h 1593273"/>
              <a:gd name="connsiteX5" fmla="*/ 1289743 w 9171709"/>
              <a:gd name="connsiteY5" fmla="*/ 775855 h 1593273"/>
              <a:gd name="connsiteX6" fmla="*/ 0 w 9171709"/>
              <a:gd name="connsiteY6" fmla="*/ 678873 h 1593273"/>
              <a:gd name="connsiteX7" fmla="*/ 0 w 9171709"/>
              <a:gd name="connsiteY7" fmla="*/ 0 h 1593273"/>
              <a:gd name="connsiteX0" fmla="*/ 0 w 9171709"/>
              <a:gd name="connsiteY0" fmla="*/ 0 h 1593273"/>
              <a:gd name="connsiteX1" fmla="*/ 9171709 w 9171709"/>
              <a:gd name="connsiteY1" fmla="*/ 0 h 1593273"/>
              <a:gd name="connsiteX2" fmla="*/ 9144000 w 9171709"/>
              <a:gd name="connsiteY2" fmla="*/ 1593273 h 1593273"/>
              <a:gd name="connsiteX3" fmla="*/ 5534427 w 9171709"/>
              <a:gd name="connsiteY3" fmla="*/ 1136073 h 1593273"/>
              <a:gd name="connsiteX4" fmla="*/ 4059382 w 9171709"/>
              <a:gd name="connsiteY4" fmla="*/ 1011382 h 1593273"/>
              <a:gd name="connsiteX5" fmla="*/ 2945793 w 9171709"/>
              <a:gd name="connsiteY5" fmla="*/ 914400 h 1593273"/>
              <a:gd name="connsiteX6" fmla="*/ 1289743 w 9171709"/>
              <a:gd name="connsiteY6" fmla="*/ 775855 h 1593273"/>
              <a:gd name="connsiteX7" fmla="*/ 0 w 9171709"/>
              <a:gd name="connsiteY7" fmla="*/ 678873 h 1593273"/>
              <a:gd name="connsiteX8" fmla="*/ 0 w 9171709"/>
              <a:gd name="connsiteY8" fmla="*/ 0 h 1593273"/>
              <a:gd name="connsiteX0" fmla="*/ 0 w 9171709"/>
              <a:gd name="connsiteY0" fmla="*/ 0 h 1593273"/>
              <a:gd name="connsiteX1" fmla="*/ 9171709 w 9171709"/>
              <a:gd name="connsiteY1" fmla="*/ 0 h 1593273"/>
              <a:gd name="connsiteX2" fmla="*/ 9144000 w 9171709"/>
              <a:gd name="connsiteY2" fmla="*/ 1593273 h 1593273"/>
              <a:gd name="connsiteX3" fmla="*/ 5534427 w 9171709"/>
              <a:gd name="connsiteY3" fmla="*/ 1136073 h 1593273"/>
              <a:gd name="connsiteX4" fmla="*/ 4059382 w 9171709"/>
              <a:gd name="connsiteY4" fmla="*/ 1011382 h 1593273"/>
              <a:gd name="connsiteX5" fmla="*/ 2945793 w 9171709"/>
              <a:gd name="connsiteY5" fmla="*/ 914400 h 1593273"/>
              <a:gd name="connsiteX6" fmla="*/ 1289743 w 9171709"/>
              <a:gd name="connsiteY6" fmla="*/ 775855 h 1593273"/>
              <a:gd name="connsiteX7" fmla="*/ 0 w 9171709"/>
              <a:gd name="connsiteY7" fmla="*/ 678873 h 1593273"/>
              <a:gd name="connsiteX8" fmla="*/ 0 w 9171709"/>
              <a:gd name="connsiteY8" fmla="*/ 0 h 1593273"/>
              <a:gd name="connsiteX0" fmla="*/ 0 w 9171709"/>
              <a:gd name="connsiteY0" fmla="*/ 0 h 1821873"/>
              <a:gd name="connsiteX1" fmla="*/ 9171709 w 9171709"/>
              <a:gd name="connsiteY1" fmla="*/ 0 h 1821873"/>
              <a:gd name="connsiteX2" fmla="*/ 9144000 w 9171709"/>
              <a:gd name="connsiteY2" fmla="*/ 1593273 h 1821873"/>
              <a:gd name="connsiteX3" fmla="*/ 7592291 w 9171709"/>
              <a:gd name="connsiteY3" fmla="*/ 1371600 h 1821873"/>
              <a:gd name="connsiteX4" fmla="*/ 5534427 w 9171709"/>
              <a:gd name="connsiteY4" fmla="*/ 1136073 h 1821873"/>
              <a:gd name="connsiteX5" fmla="*/ 4059382 w 9171709"/>
              <a:gd name="connsiteY5" fmla="*/ 1011382 h 1821873"/>
              <a:gd name="connsiteX6" fmla="*/ 2945793 w 9171709"/>
              <a:gd name="connsiteY6" fmla="*/ 914400 h 1821873"/>
              <a:gd name="connsiteX7" fmla="*/ 1289743 w 9171709"/>
              <a:gd name="connsiteY7" fmla="*/ 775855 h 1821873"/>
              <a:gd name="connsiteX8" fmla="*/ 0 w 9171709"/>
              <a:gd name="connsiteY8" fmla="*/ 678873 h 1821873"/>
              <a:gd name="connsiteX9" fmla="*/ 0 w 9171709"/>
              <a:gd name="connsiteY9" fmla="*/ 0 h 182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1709" h="1821873">
                <a:moveTo>
                  <a:pt x="0" y="0"/>
                </a:moveTo>
                <a:lnTo>
                  <a:pt x="9171709" y="0"/>
                </a:lnTo>
                <a:lnTo>
                  <a:pt x="9144000" y="1593273"/>
                </a:lnTo>
                <a:cubicBezTo>
                  <a:pt x="8880764" y="1821873"/>
                  <a:pt x="8193886" y="1447800"/>
                  <a:pt x="7592291" y="1371600"/>
                </a:cubicBezTo>
                <a:cubicBezTo>
                  <a:pt x="6990696" y="1295400"/>
                  <a:pt x="6123245" y="1196109"/>
                  <a:pt x="5534427" y="1136073"/>
                </a:cubicBezTo>
                <a:lnTo>
                  <a:pt x="4059382" y="1011382"/>
                </a:lnTo>
                <a:lnTo>
                  <a:pt x="2945793" y="914400"/>
                </a:lnTo>
                <a:lnTo>
                  <a:pt x="1289743" y="775855"/>
                </a:lnTo>
                <a:lnTo>
                  <a:pt x="0" y="678873"/>
                </a:lnTo>
                <a:lnTo>
                  <a:pt x="0" y="0"/>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7 Oval"/>
          <p:cNvSpPr/>
          <p:nvPr userDrawn="1"/>
        </p:nvSpPr>
        <p:spPr>
          <a:xfrm>
            <a:off x="7668344" y="44625"/>
            <a:ext cx="1066229" cy="1026573"/>
          </a:xfrm>
          <a:prstGeom prst="ellipse">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8087" y="167717"/>
            <a:ext cx="686741" cy="7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userDrawn="1"/>
        </p:nvSpPr>
        <p:spPr>
          <a:xfrm>
            <a:off x="-4758" y="6550223"/>
            <a:ext cx="9144000" cy="307777"/>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tr-TR" sz="1400" b="1" dirty="0">
                <a:solidFill>
                  <a:schemeClr val="bg1"/>
                </a:solidFill>
                <a:latin typeface="+mn-lt"/>
                <a:cs typeface="+mn-cs"/>
              </a:rPr>
              <a:t>FİNANSAL ANALİZ DAİRE BAŞKANLIĞI</a:t>
            </a:r>
          </a:p>
        </p:txBody>
      </p:sp>
    </p:spTree>
  </p:cSld>
  <p:clrMap bg1="lt1" tx1="dk1" bg2="lt2" tx2="dk2" accent1="accent1" accent2="accent2" accent3="accent3" accent4="accent4" accent5="accent5" accent6="accent6" hlink="hlink" folHlink="folHlink"/>
  <p:sldLayoutIdLst>
    <p:sldLayoutId id="2147483649" r:id="rId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4725144"/>
            <a:ext cx="8928992" cy="980728"/>
          </a:xfrm>
        </p:spPr>
        <p:txBody>
          <a:bodyPr/>
          <a:lstStyle/>
          <a:p>
            <a:pPr lvl="0">
              <a:spcBef>
                <a:spcPts val="0"/>
              </a:spcBef>
            </a:pPr>
            <a:r>
              <a:rPr lang="tr-TR" sz="3600" b="1" dirty="0" smtClean="0">
                <a:solidFill>
                  <a:srgbClr val="00B0F0"/>
                </a:solidFill>
                <a:ea typeface="+mn-ea"/>
                <a:cs typeface="+mn-cs"/>
              </a:rPr>
              <a:t>İ</a:t>
            </a:r>
            <a:r>
              <a:rPr lang="es-ES" sz="3600" b="1" dirty="0" smtClean="0">
                <a:solidFill>
                  <a:srgbClr val="00B0F0"/>
                </a:solidFill>
                <a:ea typeface="+mn-ea"/>
                <a:cs typeface="+mn-cs"/>
              </a:rPr>
              <a:t>laçların </a:t>
            </a:r>
            <a:r>
              <a:rPr lang="tr-TR" sz="3600" b="1" dirty="0" smtClean="0">
                <a:solidFill>
                  <a:srgbClr val="00B0F0"/>
                </a:solidFill>
                <a:ea typeface="+mn-ea"/>
                <a:cs typeface="+mn-cs"/>
              </a:rPr>
              <a:t>Fi</a:t>
            </a:r>
            <a:r>
              <a:rPr lang="es-ES" sz="3600" b="1" dirty="0" smtClean="0">
                <a:solidFill>
                  <a:srgbClr val="00B0F0"/>
                </a:solidFill>
                <a:ea typeface="+mn-ea"/>
                <a:cs typeface="+mn-cs"/>
              </a:rPr>
              <a:t>yatlandırılması ve </a:t>
            </a:r>
            <a:r>
              <a:rPr lang="tr-TR" sz="3600" b="1" dirty="0" smtClean="0">
                <a:solidFill>
                  <a:srgbClr val="00B0F0"/>
                </a:solidFill>
                <a:ea typeface="+mn-ea"/>
                <a:cs typeface="+mn-cs"/>
              </a:rPr>
              <a:t>SUT</a:t>
            </a:r>
            <a:r>
              <a:rPr lang="es-ES" sz="3600" b="1" dirty="0" smtClean="0">
                <a:solidFill>
                  <a:srgbClr val="00B0F0"/>
                </a:solidFill>
                <a:ea typeface="+mn-ea"/>
                <a:cs typeface="+mn-cs"/>
              </a:rPr>
              <a:t> </a:t>
            </a:r>
            <a:r>
              <a:rPr lang="tr-TR" sz="3600" b="1" dirty="0">
                <a:solidFill>
                  <a:srgbClr val="00B0F0"/>
                </a:solidFill>
                <a:ea typeface="+mn-ea"/>
                <a:cs typeface="+mn-cs"/>
              </a:rPr>
              <a:t>E</a:t>
            </a:r>
            <a:r>
              <a:rPr lang="es-ES" sz="3600" b="1" dirty="0" smtClean="0">
                <a:solidFill>
                  <a:srgbClr val="00B0F0"/>
                </a:solidFill>
                <a:ea typeface="+mn-ea"/>
                <a:cs typeface="+mn-cs"/>
              </a:rPr>
              <a:t>k-4 </a:t>
            </a:r>
            <a:r>
              <a:rPr lang="tr-TR" sz="3600" b="1" dirty="0">
                <a:solidFill>
                  <a:srgbClr val="00B0F0"/>
                </a:solidFill>
                <a:ea typeface="+mn-ea"/>
                <a:cs typeface="+mn-cs"/>
              </a:rPr>
              <a:t>L</a:t>
            </a:r>
            <a:r>
              <a:rPr lang="es-ES" sz="3600" b="1" dirty="0" smtClean="0">
                <a:solidFill>
                  <a:srgbClr val="00B0F0"/>
                </a:solidFill>
                <a:ea typeface="+mn-ea"/>
                <a:cs typeface="+mn-cs"/>
              </a:rPr>
              <a:t>isteleri </a:t>
            </a:r>
            <a:r>
              <a:rPr lang="tr-TR" sz="3600" b="1" dirty="0" smtClean="0">
                <a:solidFill>
                  <a:srgbClr val="00B0F0"/>
                </a:solidFill>
                <a:ea typeface="+mn-ea"/>
                <a:cs typeface="+mn-cs"/>
              </a:rPr>
              <a:t/>
            </a:r>
            <a:br>
              <a:rPr lang="tr-TR" sz="3600" b="1" dirty="0" smtClean="0">
                <a:solidFill>
                  <a:srgbClr val="00B0F0"/>
                </a:solidFill>
                <a:ea typeface="+mn-ea"/>
                <a:cs typeface="+mn-cs"/>
              </a:rPr>
            </a:br>
            <a:endParaRPr lang="tr-TR" sz="3600" b="1" dirty="0">
              <a:solidFill>
                <a:srgbClr val="00B0F0"/>
              </a:solidFill>
            </a:endParaRPr>
          </a:p>
        </p:txBody>
      </p:sp>
      <p:sp>
        <p:nvSpPr>
          <p:cNvPr id="5" name="Alt Başlık 4"/>
          <p:cNvSpPr>
            <a:spLocks noGrp="1"/>
          </p:cNvSpPr>
          <p:nvPr>
            <p:ph type="subTitle" idx="1"/>
          </p:nvPr>
        </p:nvSpPr>
        <p:spPr>
          <a:xfrm>
            <a:off x="1691680" y="5517232"/>
            <a:ext cx="6120680" cy="504056"/>
          </a:xfrm>
        </p:spPr>
        <p:txBody>
          <a:bodyPr/>
          <a:lstStyle/>
          <a:p>
            <a:pPr lvl="0">
              <a:spcBef>
                <a:spcPts val="0"/>
              </a:spcBef>
            </a:pPr>
            <a:r>
              <a:rPr lang="tr-TR" sz="2800" b="1" dirty="0" err="1" smtClean="0">
                <a:solidFill>
                  <a:srgbClr val="00B0F0"/>
                </a:solidFill>
                <a:latin typeface="Times New Roman"/>
              </a:rPr>
              <a:t>Uzm.Ecz</a:t>
            </a:r>
            <a:r>
              <a:rPr lang="tr-TR" sz="2800" b="1" dirty="0">
                <a:solidFill>
                  <a:srgbClr val="00B0F0"/>
                </a:solidFill>
                <a:latin typeface="Times New Roman"/>
              </a:rPr>
              <a:t>. Fatih </a:t>
            </a:r>
            <a:r>
              <a:rPr lang="tr-TR" sz="2800" b="1" dirty="0" smtClean="0">
                <a:solidFill>
                  <a:srgbClr val="00B0F0"/>
                </a:solidFill>
                <a:latin typeface="Times New Roman"/>
              </a:rPr>
              <a:t>KODALAK</a:t>
            </a:r>
            <a:endParaRPr lang="tr-TR" sz="2800" b="1" dirty="0">
              <a:solidFill>
                <a:srgbClr val="00B0F0"/>
              </a:solidFill>
              <a:latin typeface="Tahoma"/>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1</a:t>
            </a:fld>
            <a:endParaRPr lang="tr-TR" dirty="0">
              <a:solidFill>
                <a:prstClr val="black"/>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8" y="-99393"/>
            <a:ext cx="9180512" cy="661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3"/>
          <p:cNvSpPr txBox="1">
            <a:spLocks/>
          </p:cNvSpPr>
          <p:nvPr/>
        </p:nvSpPr>
        <p:spPr>
          <a:xfrm>
            <a:off x="238656" y="3024336"/>
            <a:ext cx="8928992" cy="9807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tr-TR" sz="3600" b="1" dirty="0" smtClean="0">
                <a:solidFill>
                  <a:srgbClr val="FF0000"/>
                </a:solidFill>
              </a:rPr>
              <a:t>İ</a:t>
            </a:r>
            <a:r>
              <a:rPr lang="es-ES" sz="3600" b="1" dirty="0" smtClean="0">
                <a:solidFill>
                  <a:srgbClr val="FF0000"/>
                </a:solidFill>
              </a:rPr>
              <a:t>laçların </a:t>
            </a:r>
            <a:r>
              <a:rPr lang="tr-TR" sz="3600" b="1" dirty="0" smtClean="0">
                <a:solidFill>
                  <a:srgbClr val="FF0000"/>
                </a:solidFill>
              </a:rPr>
              <a:t>Fi</a:t>
            </a:r>
            <a:r>
              <a:rPr lang="es-ES" sz="3600" b="1" dirty="0" smtClean="0">
                <a:solidFill>
                  <a:srgbClr val="FF0000"/>
                </a:solidFill>
              </a:rPr>
              <a:t>yatlandırılması ve </a:t>
            </a:r>
            <a:r>
              <a:rPr lang="tr-TR" sz="3600" b="1" dirty="0" smtClean="0">
                <a:solidFill>
                  <a:srgbClr val="FF0000"/>
                </a:solidFill>
              </a:rPr>
              <a:t>SUT</a:t>
            </a:r>
            <a:r>
              <a:rPr lang="es-ES" sz="3600" b="1" dirty="0" smtClean="0">
                <a:solidFill>
                  <a:srgbClr val="FF0000"/>
                </a:solidFill>
              </a:rPr>
              <a:t> </a:t>
            </a:r>
            <a:r>
              <a:rPr lang="tr-TR" sz="3600" b="1" dirty="0" smtClean="0">
                <a:solidFill>
                  <a:srgbClr val="FF0000"/>
                </a:solidFill>
              </a:rPr>
              <a:t>E</a:t>
            </a:r>
            <a:r>
              <a:rPr lang="es-ES" sz="3600" b="1" dirty="0" smtClean="0">
                <a:solidFill>
                  <a:srgbClr val="FF0000"/>
                </a:solidFill>
              </a:rPr>
              <a:t>k-4 </a:t>
            </a:r>
            <a:r>
              <a:rPr lang="tr-TR" sz="3600" b="1" dirty="0" smtClean="0">
                <a:solidFill>
                  <a:srgbClr val="FF0000"/>
                </a:solidFill>
              </a:rPr>
              <a:t>L</a:t>
            </a:r>
            <a:r>
              <a:rPr lang="es-ES" sz="3600" b="1" dirty="0" smtClean="0">
                <a:solidFill>
                  <a:srgbClr val="FF0000"/>
                </a:solidFill>
              </a:rPr>
              <a:t>isteleri </a:t>
            </a:r>
            <a:r>
              <a:rPr lang="tr-TR" sz="3600" b="1" dirty="0" smtClean="0">
                <a:solidFill>
                  <a:srgbClr val="FF0000"/>
                </a:solidFill>
              </a:rPr>
              <a:t/>
            </a:r>
            <a:br>
              <a:rPr lang="tr-TR" sz="3600" b="1" dirty="0" smtClean="0">
                <a:solidFill>
                  <a:srgbClr val="FF0000"/>
                </a:solidFill>
              </a:rPr>
            </a:br>
            <a:endParaRPr lang="tr-TR" sz="3600" b="1" dirty="0">
              <a:solidFill>
                <a:srgbClr val="FF0000"/>
              </a:solidFill>
            </a:endParaRPr>
          </a:p>
        </p:txBody>
      </p:sp>
      <p:sp>
        <p:nvSpPr>
          <p:cNvPr id="9" name="Alt Başlık 4"/>
          <p:cNvSpPr txBox="1">
            <a:spLocks/>
          </p:cNvSpPr>
          <p:nvPr/>
        </p:nvSpPr>
        <p:spPr>
          <a:xfrm>
            <a:off x="1835696" y="4005064"/>
            <a:ext cx="6120680" cy="50405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tr-TR" sz="2800" b="1" dirty="0">
              <a:solidFill>
                <a:srgbClr val="FF0000"/>
              </a:solidFill>
              <a:latin typeface="Tahoma"/>
            </a:endParaRPr>
          </a:p>
        </p:txBody>
      </p:sp>
    </p:spTree>
    <p:extLst>
      <p:ext uri="{BB962C8B-B14F-4D97-AF65-F5344CB8AC3E}">
        <p14:creationId xmlns:p14="http://schemas.microsoft.com/office/powerpoint/2010/main" val="26337538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10</a:t>
            </a:fld>
            <a:endParaRPr lang="tr-TR" dirty="0"/>
          </a:p>
        </p:txBody>
      </p:sp>
      <p:sp>
        <p:nvSpPr>
          <p:cNvPr id="7" name="Content Placeholder 1"/>
          <p:cNvSpPr txBox="1">
            <a:spLocks/>
          </p:cNvSpPr>
          <p:nvPr/>
        </p:nvSpPr>
        <p:spPr>
          <a:xfrm>
            <a:off x="683566" y="1844824"/>
            <a:ext cx="7848874" cy="439248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itchFamily="34" charset="0"/>
              <a:buChar char="•"/>
            </a:pPr>
            <a:endParaRPr lang="tr-TR" sz="2400" dirty="0" smtClean="0">
              <a:solidFill>
                <a:srgbClr val="FF0000"/>
              </a:solidFill>
            </a:endParaRPr>
          </a:p>
        </p:txBody>
      </p:sp>
      <p:sp>
        <p:nvSpPr>
          <p:cNvPr id="8" name="Title 2"/>
          <p:cNvSpPr>
            <a:spLocks noGrp="1"/>
          </p:cNvSpPr>
          <p:nvPr>
            <p:ph type="ctrTitle"/>
          </p:nvPr>
        </p:nvSpPr>
        <p:spPr>
          <a:xfrm>
            <a:off x="469480" y="980728"/>
            <a:ext cx="8133028" cy="648072"/>
          </a:xfrm>
        </p:spPr>
        <p:txBody>
          <a:bodyPr/>
          <a:lstStyle/>
          <a:p>
            <a:r>
              <a:rPr lang="tr-TR" sz="3200" b="1" dirty="0" smtClean="0">
                <a:solidFill>
                  <a:srgbClr val="FF0000"/>
                </a:solidFill>
              </a:rPr>
              <a:t>Beşeri </a:t>
            </a:r>
            <a:r>
              <a:rPr lang="tr-TR" sz="3200" b="1" dirty="0">
                <a:solidFill>
                  <a:srgbClr val="FF0000"/>
                </a:solidFill>
              </a:rPr>
              <a:t>İlaçların Fiyatlandırılmasına Dair Karar</a:t>
            </a:r>
          </a:p>
        </p:txBody>
      </p:sp>
      <p:graphicFrame>
        <p:nvGraphicFramePr>
          <p:cNvPr id="3" name="Diyagram 2"/>
          <p:cNvGraphicFramePr/>
          <p:nvPr>
            <p:extLst>
              <p:ext uri="{D42A27DB-BD31-4B8C-83A1-F6EECF244321}">
                <p14:modId xmlns:p14="http://schemas.microsoft.com/office/powerpoint/2010/main" val="3810525596"/>
              </p:ext>
            </p:extLst>
          </p:nvPr>
        </p:nvGraphicFramePr>
        <p:xfrm>
          <a:off x="683566" y="1628800"/>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0834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11</a:t>
            </a:fld>
            <a:endParaRPr lang="tr-TR" dirty="0"/>
          </a:p>
        </p:txBody>
      </p:sp>
      <p:sp>
        <p:nvSpPr>
          <p:cNvPr id="2" name="Dikdörtgen 1"/>
          <p:cNvSpPr/>
          <p:nvPr/>
        </p:nvSpPr>
        <p:spPr>
          <a:xfrm>
            <a:off x="683568" y="1556792"/>
            <a:ext cx="7848872" cy="5047536"/>
          </a:xfrm>
          <a:prstGeom prst="rect">
            <a:avLst/>
          </a:prstGeom>
        </p:spPr>
        <p:txBody>
          <a:bodyPr wrap="square">
            <a:spAutoFit/>
          </a:bodyPr>
          <a:lstStyle/>
          <a:p>
            <a:pPr algn="just"/>
            <a:r>
              <a:rPr lang="tr-TR" dirty="0" smtClean="0"/>
              <a:t>A </a:t>
            </a:r>
            <a:r>
              <a:rPr lang="tr-TR" dirty="0"/>
              <a:t>isimli  </a:t>
            </a:r>
            <a:r>
              <a:rPr lang="tr-TR" dirty="0" smtClean="0"/>
              <a:t>referans ürün </a:t>
            </a:r>
            <a:r>
              <a:rPr lang="tr-TR" dirty="0"/>
              <a:t>ülkemizde ruhsatlandırıldı ve fiyatı belirlenecek</a:t>
            </a:r>
            <a:r>
              <a:rPr lang="tr-TR" dirty="0" smtClean="0"/>
              <a:t>;</a:t>
            </a:r>
          </a:p>
          <a:p>
            <a:pPr algn="just"/>
            <a:endParaRPr lang="tr-TR" dirty="0"/>
          </a:p>
          <a:p>
            <a:pPr algn="just"/>
            <a:r>
              <a:rPr lang="tr-TR" dirty="0"/>
              <a:t>Referans fiyatları;</a:t>
            </a:r>
          </a:p>
          <a:p>
            <a:pPr marL="457200" indent="-457200" algn="just">
              <a:buFont typeface="Arial" panose="020B0604020202020204" pitchFamily="34" charset="0"/>
              <a:buChar char="•"/>
            </a:pPr>
            <a:r>
              <a:rPr lang="tr-TR" dirty="0"/>
              <a:t>Yunanistan: 5 Avro</a:t>
            </a:r>
          </a:p>
          <a:p>
            <a:pPr marL="457200" indent="-457200" algn="just">
              <a:buFont typeface="Arial" panose="020B0604020202020204" pitchFamily="34" charset="0"/>
              <a:buChar char="•"/>
            </a:pPr>
            <a:r>
              <a:rPr lang="tr-TR" dirty="0"/>
              <a:t>İspanya: 7 Avro</a:t>
            </a:r>
          </a:p>
          <a:p>
            <a:pPr marL="457200" indent="-457200" algn="just">
              <a:buFont typeface="Arial" panose="020B0604020202020204" pitchFamily="34" charset="0"/>
              <a:buChar char="•"/>
            </a:pPr>
            <a:r>
              <a:rPr lang="tr-TR" dirty="0"/>
              <a:t>İtalya: 6 Avro</a:t>
            </a:r>
          </a:p>
          <a:p>
            <a:pPr marL="457200" indent="-457200" algn="just">
              <a:buFont typeface="Arial" panose="020B0604020202020204" pitchFamily="34" charset="0"/>
              <a:buChar char="•"/>
            </a:pPr>
            <a:r>
              <a:rPr lang="tr-TR" dirty="0"/>
              <a:t>Fransa: 12 Avro</a:t>
            </a:r>
          </a:p>
          <a:p>
            <a:pPr marL="457200" indent="-457200" algn="just">
              <a:buFont typeface="Arial" panose="020B0604020202020204" pitchFamily="34" charset="0"/>
              <a:buChar char="•"/>
            </a:pPr>
            <a:r>
              <a:rPr lang="tr-TR" dirty="0"/>
              <a:t>Portekiz 7 Avro</a:t>
            </a:r>
          </a:p>
          <a:p>
            <a:pPr marL="457200" indent="-457200" algn="just">
              <a:buFont typeface="Arial" panose="020B0604020202020204" pitchFamily="34" charset="0"/>
              <a:buChar char="•"/>
            </a:pPr>
            <a:r>
              <a:rPr lang="tr-TR" dirty="0"/>
              <a:t>İthal ülkesi Almanya: 20 Avro</a:t>
            </a:r>
          </a:p>
          <a:p>
            <a:pPr marL="457200" indent="-457200" algn="just">
              <a:buFont typeface="Arial" panose="020B0604020202020204" pitchFamily="34" charset="0"/>
              <a:buChar char="•"/>
            </a:pPr>
            <a:r>
              <a:rPr lang="tr-TR" dirty="0"/>
              <a:t>İmal ülkesi Hollanda: 18 </a:t>
            </a:r>
            <a:r>
              <a:rPr lang="tr-TR" dirty="0" smtClean="0"/>
              <a:t>Avro</a:t>
            </a:r>
          </a:p>
          <a:p>
            <a:pPr marL="457200" indent="-457200" algn="just">
              <a:buFont typeface="Arial" panose="020B0604020202020204" pitchFamily="34" charset="0"/>
              <a:buChar char="•"/>
            </a:pPr>
            <a:endParaRPr lang="tr-TR" dirty="0" smtClean="0"/>
          </a:p>
          <a:p>
            <a:pPr algn="just"/>
            <a:r>
              <a:rPr lang="tr-TR" dirty="0" smtClean="0"/>
              <a:t>En </a:t>
            </a:r>
            <a:r>
              <a:rPr lang="tr-TR" dirty="0"/>
              <a:t>ucuz referans değere sahip ülke olan Yunanistan seçilir ve </a:t>
            </a:r>
            <a:r>
              <a:rPr lang="tr-TR" dirty="0" smtClean="0"/>
              <a:t>bu fiyatın %100’ü alınır ve dönemsel </a:t>
            </a:r>
            <a:r>
              <a:rPr lang="tr-TR" dirty="0"/>
              <a:t>avro değeri ile çarpılır. </a:t>
            </a:r>
            <a:endParaRPr lang="tr-TR" dirty="0" smtClean="0"/>
          </a:p>
          <a:p>
            <a:pPr algn="just"/>
            <a:endParaRPr lang="tr-TR" dirty="0"/>
          </a:p>
          <a:p>
            <a:pPr algn="just"/>
            <a:r>
              <a:rPr lang="tr-TR" dirty="0" smtClean="0"/>
              <a:t>     5* </a:t>
            </a:r>
            <a:r>
              <a:rPr lang="tr-TR" dirty="0"/>
              <a:t>2,1166 </a:t>
            </a:r>
            <a:r>
              <a:rPr lang="tr-TR" dirty="0" smtClean="0"/>
              <a:t>= 10,583 TL</a:t>
            </a:r>
            <a:endParaRPr lang="tr-TR" dirty="0"/>
          </a:p>
          <a:p>
            <a:pPr algn="just"/>
            <a:endParaRPr lang="tr-TR" dirty="0" smtClean="0"/>
          </a:p>
          <a:p>
            <a:pPr algn="just"/>
            <a:r>
              <a:rPr lang="tr-TR" dirty="0" smtClean="0"/>
              <a:t>Bulunan </a:t>
            </a:r>
            <a:r>
              <a:rPr lang="tr-TR" dirty="0"/>
              <a:t>değer ürünün ülkemizdeki </a:t>
            </a:r>
            <a:r>
              <a:rPr lang="tr-TR" dirty="0" smtClean="0"/>
              <a:t>KDV hariç Depocuya </a:t>
            </a:r>
            <a:r>
              <a:rPr lang="tr-TR" dirty="0"/>
              <a:t>satış fiyatıdır.</a:t>
            </a:r>
          </a:p>
          <a:p>
            <a:pPr marL="457200" indent="-457200">
              <a:buFont typeface="Arial" panose="020B0604020202020204" pitchFamily="34" charset="0"/>
              <a:buChar char="•"/>
            </a:pPr>
            <a:endParaRPr lang="tr-TR" sz="1600" dirty="0"/>
          </a:p>
        </p:txBody>
      </p:sp>
      <p:sp>
        <p:nvSpPr>
          <p:cNvPr id="4" name="Title 2"/>
          <p:cNvSpPr>
            <a:spLocks noGrp="1"/>
          </p:cNvSpPr>
          <p:nvPr>
            <p:ph type="ctrTitle"/>
          </p:nvPr>
        </p:nvSpPr>
        <p:spPr>
          <a:xfrm>
            <a:off x="611560" y="764704"/>
            <a:ext cx="7848872" cy="648072"/>
          </a:xfrm>
        </p:spPr>
        <p:txBody>
          <a:bodyPr/>
          <a:lstStyle/>
          <a:p>
            <a:r>
              <a:rPr lang="tr-TR" sz="3200" b="1" dirty="0" smtClean="0">
                <a:solidFill>
                  <a:srgbClr val="FF0000"/>
                </a:solidFill>
              </a:rPr>
              <a:t>Referans Ürünün Fiyatlandırılması</a:t>
            </a:r>
            <a:endParaRPr lang="tr-TR" sz="3200" b="1" dirty="0">
              <a:solidFill>
                <a:srgbClr val="FF0000"/>
              </a:solidFill>
            </a:endParaRPr>
          </a:p>
        </p:txBody>
      </p:sp>
    </p:spTree>
    <p:extLst>
      <p:ext uri="{BB962C8B-B14F-4D97-AF65-F5344CB8AC3E}">
        <p14:creationId xmlns:p14="http://schemas.microsoft.com/office/powerpoint/2010/main" val="40229179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12</a:t>
            </a:fld>
            <a:endParaRPr lang="tr-TR" dirty="0"/>
          </a:p>
        </p:txBody>
      </p:sp>
      <p:sp>
        <p:nvSpPr>
          <p:cNvPr id="2" name="Dikdörtgen 1"/>
          <p:cNvSpPr/>
          <p:nvPr/>
        </p:nvSpPr>
        <p:spPr>
          <a:xfrm>
            <a:off x="683568" y="1916832"/>
            <a:ext cx="7848872" cy="4278094"/>
          </a:xfrm>
          <a:prstGeom prst="rect">
            <a:avLst/>
          </a:prstGeom>
        </p:spPr>
        <p:txBody>
          <a:bodyPr wrap="square">
            <a:spAutoFit/>
          </a:bodyPr>
          <a:lstStyle/>
          <a:p>
            <a:pPr algn="just"/>
            <a:r>
              <a:rPr lang="tr-TR" sz="1600" dirty="0" smtClean="0"/>
              <a:t>A </a:t>
            </a:r>
            <a:r>
              <a:rPr lang="tr-TR" sz="1600" dirty="0"/>
              <a:t>isimli  ürün ülkemizde jeneriği pazara verildi</a:t>
            </a:r>
            <a:r>
              <a:rPr lang="tr-TR" sz="1600" dirty="0" smtClean="0"/>
              <a:t>;</a:t>
            </a:r>
          </a:p>
          <a:p>
            <a:pPr algn="just"/>
            <a:endParaRPr lang="tr-TR" sz="1600" dirty="0"/>
          </a:p>
          <a:p>
            <a:pPr algn="just"/>
            <a:r>
              <a:rPr lang="tr-TR" sz="1600" dirty="0"/>
              <a:t>Referans fiyatları;</a:t>
            </a:r>
          </a:p>
          <a:p>
            <a:pPr marL="457200" indent="-457200" algn="just">
              <a:buFont typeface="Arial" panose="020B0604020202020204" pitchFamily="34" charset="0"/>
              <a:buChar char="•"/>
            </a:pPr>
            <a:r>
              <a:rPr lang="tr-TR" sz="1600" dirty="0"/>
              <a:t>Yunanistan: 5 Avro</a:t>
            </a:r>
          </a:p>
          <a:p>
            <a:pPr marL="457200" indent="-457200" algn="just">
              <a:buFont typeface="Arial" panose="020B0604020202020204" pitchFamily="34" charset="0"/>
              <a:buChar char="•"/>
            </a:pPr>
            <a:r>
              <a:rPr lang="tr-TR" sz="1600" dirty="0"/>
              <a:t>İspanya: 7 Avro</a:t>
            </a:r>
          </a:p>
          <a:p>
            <a:pPr marL="457200" indent="-457200" algn="just">
              <a:buFont typeface="Arial" panose="020B0604020202020204" pitchFamily="34" charset="0"/>
              <a:buChar char="•"/>
            </a:pPr>
            <a:r>
              <a:rPr lang="tr-TR" sz="1600" dirty="0"/>
              <a:t>İtalya: 6 Avro</a:t>
            </a:r>
          </a:p>
          <a:p>
            <a:pPr marL="457200" indent="-457200" algn="just">
              <a:buFont typeface="Arial" panose="020B0604020202020204" pitchFamily="34" charset="0"/>
              <a:buChar char="•"/>
            </a:pPr>
            <a:r>
              <a:rPr lang="tr-TR" sz="1600" dirty="0"/>
              <a:t>Fransa: 12 Avro</a:t>
            </a:r>
          </a:p>
          <a:p>
            <a:pPr marL="457200" indent="-457200" algn="just">
              <a:buFont typeface="Arial" panose="020B0604020202020204" pitchFamily="34" charset="0"/>
              <a:buChar char="•"/>
            </a:pPr>
            <a:r>
              <a:rPr lang="tr-TR" sz="1600" dirty="0"/>
              <a:t>Portekiz 7 Avro</a:t>
            </a:r>
          </a:p>
          <a:p>
            <a:pPr marL="457200" indent="-457200" algn="just">
              <a:buFont typeface="Arial" panose="020B0604020202020204" pitchFamily="34" charset="0"/>
              <a:buChar char="•"/>
            </a:pPr>
            <a:r>
              <a:rPr lang="tr-TR" sz="1600" dirty="0"/>
              <a:t>İthal ülkesi Almanya: 20 Avro</a:t>
            </a:r>
          </a:p>
          <a:p>
            <a:pPr marL="457200" indent="-457200" algn="just">
              <a:buFont typeface="Arial" panose="020B0604020202020204" pitchFamily="34" charset="0"/>
              <a:buChar char="•"/>
            </a:pPr>
            <a:r>
              <a:rPr lang="tr-TR" sz="1600" dirty="0"/>
              <a:t>İmal ülkesi Hollanda: 18 </a:t>
            </a:r>
            <a:r>
              <a:rPr lang="tr-TR" sz="1600" dirty="0" smtClean="0"/>
              <a:t>Avro</a:t>
            </a:r>
          </a:p>
          <a:p>
            <a:pPr marL="457200" indent="-457200" algn="just">
              <a:buFont typeface="Arial" panose="020B0604020202020204" pitchFamily="34" charset="0"/>
              <a:buChar char="•"/>
            </a:pPr>
            <a:endParaRPr lang="tr-TR" sz="1600" dirty="0"/>
          </a:p>
          <a:p>
            <a:pPr algn="just"/>
            <a:r>
              <a:rPr lang="tr-TR" sz="1600" dirty="0"/>
              <a:t>En ucuz referans değer olan 5 avronun %</a:t>
            </a:r>
            <a:r>
              <a:rPr lang="tr-TR" sz="1600" dirty="0" smtClean="0"/>
              <a:t>60’ı </a:t>
            </a:r>
            <a:r>
              <a:rPr lang="tr-TR" sz="1600" dirty="0"/>
              <a:t>hesap edilir ve bulunan değer dönemsel avro değeri ile çarpılarak orijinal ürünün ülkemizdeki KDV hariç Depocuya satış fiyatı yeniden belirlenir. </a:t>
            </a:r>
          </a:p>
          <a:p>
            <a:pPr algn="just"/>
            <a:endParaRPr lang="tr-TR" sz="1600" dirty="0" smtClean="0"/>
          </a:p>
          <a:p>
            <a:pPr algn="just"/>
            <a:r>
              <a:rPr lang="tr-TR" sz="1600" dirty="0" smtClean="0"/>
              <a:t>5*0,60</a:t>
            </a:r>
            <a:r>
              <a:rPr lang="tr-TR" sz="1600" dirty="0"/>
              <a:t>= 3 * 2,1166 </a:t>
            </a:r>
            <a:r>
              <a:rPr lang="tr-TR" sz="1600" dirty="0" smtClean="0"/>
              <a:t>= 6,35 TL </a:t>
            </a:r>
            <a:r>
              <a:rPr lang="tr-TR" sz="1600" dirty="0"/>
              <a:t>ürünün yeni </a:t>
            </a:r>
            <a:r>
              <a:rPr lang="tr-TR" sz="1600" dirty="0" smtClean="0"/>
              <a:t>KDV hariç depocuya </a:t>
            </a:r>
            <a:r>
              <a:rPr lang="tr-TR" sz="1600" dirty="0"/>
              <a:t>satış fiyatıdır. </a:t>
            </a:r>
          </a:p>
          <a:p>
            <a:pPr marL="457200" indent="-457200">
              <a:buFont typeface="Arial" panose="020B0604020202020204" pitchFamily="34" charset="0"/>
              <a:buChar char="•"/>
            </a:pPr>
            <a:endParaRPr lang="tr-TR" sz="1600" dirty="0"/>
          </a:p>
        </p:txBody>
      </p:sp>
      <p:sp>
        <p:nvSpPr>
          <p:cNvPr id="4" name="Title 2"/>
          <p:cNvSpPr>
            <a:spLocks noGrp="1"/>
          </p:cNvSpPr>
          <p:nvPr>
            <p:ph type="ctrTitle"/>
          </p:nvPr>
        </p:nvSpPr>
        <p:spPr>
          <a:xfrm>
            <a:off x="611560" y="764704"/>
            <a:ext cx="7848872" cy="648072"/>
          </a:xfrm>
        </p:spPr>
        <p:txBody>
          <a:bodyPr/>
          <a:lstStyle/>
          <a:p>
            <a:r>
              <a:rPr lang="tr-TR" sz="3200" b="1" dirty="0" smtClean="0">
                <a:solidFill>
                  <a:srgbClr val="FF0000"/>
                </a:solidFill>
              </a:rPr>
              <a:t>Eşdeğeri </a:t>
            </a:r>
            <a:r>
              <a:rPr lang="tr-TR" sz="3200" b="1" dirty="0">
                <a:solidFill>
                  <a:srgbClr val="FF0000"/>
                </a:solidFill>
              </a:rPr>
              <a:t>P</a:t>
            </a:r>
            <a:r>
              <a:rPr lang="tr-TR" sz="3200" b="1" dirty="0" smtClean="0">
                <a:solidFill>
                  <a:srgbClr val="FF0000"/>
                </a:solidFill>
              </a:rPr>
              <a:t>iyasa Çıkan Referans </a:t>
            </a:r>
            <a:r>
              <a:rPr lang="tr-TR" sz="3200" b="1" dirty="0">
                <a:solidFill>
                  <a:srgbClr val="FF0000"/>
                </a:solidFill>
              </a:rPr>
              <a:t>Ürünün Fiyatlandırılması</a:t>
            </a:r>
          </a:p>
        </p:txBody>
      </p:sp>
    </p:spTree>
    <p:extLst>
      <p:ext uri="{BB962C8B-B14F-4D97-AF65-F5344CB8AC3E}">
        <p14:creationId xmlns:p14="http://schemas.microsoft.com/office/powerpoint/2010/main" val="4232692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13</a:t>
            </a:fld>
            <a:endParaRPr lang="tr-TR" dirty="0"/>
          </a:p>
        </p:txBody>
      </p:sp>
      <p:sp>
        <p:nvSpPr>
          <p:cNvPr id="4" name="Title 2"/>
          <p:cNvSpPr>
            <a:spLocks noGrp="1"/>
          </p:cNvSpPr>
          <p:nvPr>
            <p:ph type="ctrTitle"/>
          </p:nvPr>
        </p:nvSpPr>
        <p:spPr>
          <a:xfrm>
            <a:off x="611560" y="764704"/>
            <a:ext cx="7848872" cy="648072"/>
          </a:xfrm>
        </p:spPr>
        <p:txBody>
          <a:bodyPr/>
          <a:lstStyle/>
          <a:p>
            <a:pPr lvl="0"/>
            <a:r>
              <a:rPr lang="tr-TR" sz="3200" b="1" dirty="0">
                <a:solidFill>
                  <a:srgbClr val="FF0000"/>
                </a:solidFill>
              </a:rPr>
              <a:t>Eş Değer Ürünün </a:t>
            </a:r>
            <a:r>
              <a:rPr lang="tr-TR" sz="3200" b="1" dirty="0" smtClean="0">
                <a:solidFill>
                  <a:srgbClr val="FF0000"/>
                </a:solidFill>
              </a:rPr>
              <a:t>Fiyatlandırılması</a:t>
            </a:r>
            <a:endParaRPr lang="tr-TR" sz="3200" b="1" dirty="0">
              <a:solidFill>
                <a:srgbClr val="FF0000"/>
              </a:solidFill>
            </a:endParaRPr>
          </a:p>
        </p:txBody>
      </p:sp>
      <p:sp>
        <p:nvSpPr>
          <p:cNvPr id="5" name="Dikdörtgen 4"/>
          <p:cNvSpPr/>
          <p:nvPr/>
        </p:nvSpPr>
        <p:spPr>
          <a:xfrm>
            <a:off x="539552" y="1844824"/>
            <a:ext cx="8136904" cy="4093428"/>
          </a:xfrm>
          <a:prstGeom prst="rect">
            <a:avLst/>
          </a:prstGeom>
        </p:spPr>
        <p:txBody>
          <a:bodyPr wrap="square">
            <a:spAutoFit/>
          </a:bodyPr>
          <a:lstStyle/>
          <a:p>
            <a:pPr algn="just"/>
            <a:r>
              <a:rPr lang="tr-TR" sz="2000" dirty="0" smtClean="0"/>
              <a:t>Birinci </a:t>
            </a:r>
            <a:r>
              <a:rPr lang="tr-TR" sz="2000" dirty="0"/>
              <a:t>ithal </a:t>
            </a:r>
            <a:r>
              <a:rPr lang="tr-TR" sz="2000" dirty="0" smtClean="0"/>
              <a:t>referans </a:t>
            </a:r>
            <a:r>
              <a:rPr lang="tr-TR" sz="2000" dirty="0"/>
              <a:t>ürünü ülkemizde ruhsatlandırıldı ve pazara verildi. Ülkemizdeki  </a:t>
            </a:r>
            <a:r>
              <a:rPr lang="tr-TR" sz="2000" dirty="0" smtClean="0"/>
              <a:t>referans </a:t>
            </a:r>
            <a:r>
              <a:rPr lang="tr-TR" sz="2000" dirty="0"/>
              <a:t>ürünün referans değeri 5 Avro, </a:t>
            </a:r>
            <a:endParaRPr lang="tr-TR" sz="2000" dirty="0" smtClean="0"/>
          </a:p>
          <a:p>
            <a:pPr marL="457200" indent="-457200" algn="just">
              <a:buFont typeface="Arial" panose="020B0604020202020204" pitchFamily="34" charset="0"/>
              <a:buChar char="•"/>
            </a:pPr>
            <a:endParaRPr lang="tr-TR" sz="2000" dirty="0"/>
          </a:p>
          <a:p>
            <a:pPr algn="just"/>
            <a:r>
              <a:rPr lang="tr-TR" sz="2000" dirty="0"/>
              <a:t>J</a:t>
            </a:r>
            <a:r>
              <a:rPr lang="tr-TR" sz="2000" dirty="0" smtClean="0"/>
              <a:t>enerik </a:t>
            </a:r>
            <a:r>
              <a:rPr lang="tr-TR" sz="2000" dirty="0"/>
              <a:t>ürünün</a:t>
            </a:r>
            <a:r>
              <a:rPr lang="tr-TR" sz="2000" dirty="0" smtClean="0"/>
              <a:t>;</a:t>
            </a:r>
            <a:endParaRPr lang="tr-TR" sz="2000" dirty="0"/>
          </a:p>
          <a:p>
            <a:pPr marL="457200" indent="-457200" algn="just">
              <a:buFont typeface="Arial" panose="020B0604020202020204" pitchFamily="34" charset="0"/>
              <a:buChar char="•"/>
            </a:pPr>
            <a:r>
              <a:rPr lang="tr-TR" sz="2000" dirty="0"/>
              <a:t>İthal edildiği ülke İngiltere: 8 avro</a:t>
            </a:r>
          </a:p>
          <a:p>
            <a:pPr marL="457200" indent="-457200" algn="just">
              <a:buFont typeface="Arial" panose="020B0604020202020204" pitchFamily="34" charset="0"/>
              <a:buChar char="•"/>
            </a:pPr>
            <a:r>
              <a:rPr lang="tr-TR" sz="2000" dirty="0"/>
              <a:t>İmal edildiği ülke Hindistan: 2 </a:t>
            </a:r>
            <a:r>
              <a:rPr lang="tr-TR" sz="2000" dirty="0" smtClean="0"/>
              <a:t>Avro</a:t>
            </a:r>
          </a:p>
          <a:p>
            <a:pPr marL="457200" indent="-457200" algn="just">
              <a:buFont typeface="Arial" panose="020B0604020202020204" pitchFamily="34" charset="0"/>
              <a:buChar char="•"/>
            </a:pPr>
            <a:endParaRPr lang="tr-TR" sz="2000" dirty="0"/>
          </a:p>
          <a:p>
            <a:pPr marL="457200" indent="-457200" algn="just">
              <a:buFont typeface="Arial" panose="020B0604020202020204" pitchFamily="34" charset="0"/>
              <a:buChar char="•"/>
            </a:pPr>
            <a:r>
              <a:rPr lang="tr-TR" sz="2000" dirty="0"/>
              <a:t>Bu durumda en ucuz referans değeri imal edildiği ülke fiyatı oluşturacağından jenerik ürünün ülkemizdeki depocuya satış fiyatı bu doğrultuda belirlenir. </a:t>
            </a:r>
            <a:endParaRPr lang="tr-TR" sz="2000" dirty="0" smtClean="0"/>
          </a:p>
          <a:p>
            <a:pPr marL="457200" indent="-457200" algn="just">
              <a:buFont typeface="Arial" panose="020B0604020202020204" pitchFamily="34" charset="0"/>
              <a:buChar char="•"/>
            </a:pPr>
            <a:endParaRPr lang="tr-TR" sz="2000" dirty="0"/>
          </a:p>
          <a:p>
            <a:pPr marL="457200" indent="-457200" algn="just">
              <a:buFont typeface="Arial" panose="020B0604020202020204" pitchFamily="34" charset="0"/>
              <a:buChar char="•"/>
            </a:pPr>
            <a:r>
              <a:rPr lang="tr-TR" sz="2000" dirty="0"/>
              <a:t>5*0,60 = 3 Avro (orijinal ürün referansının %60’ı &gt; 2 avro olduğundan)</a:t>
            </a:r>
          </a:p>
          <a:p>
            <a:pPr marL="457200" indent="-457200" algn="just">
              <a:buFont typeface="Arial" panose="020B0604020202020204" pitchFamily="34" charset="0"/>
              <a:buChar char="•"/>
            </a:pPr>
            <a:r>
              <a:rPr lang="tr-TR" sz="2000" dirty="0"/>
              <a:t>2</a:t>
            </a:r>
            <a:r>
              <a:rPr lang="tr-TR" sz="2000" dirty="0" smtClean="0"/>
              <a:t>* </a:t>
            </a:r>
            <a:r>
              <a:rPr lang="tr-TR" sz="2000" dirty="0"/>
              <a:t>2,1166 </a:t>
            </a:r>
            <a:r>
              <a:rPr lang="tr-TR" sz="2000" dirty="0" smtClean="0"/>
              <a:t>= 4,23 TL </a:t>
            </a:r>
            <a:r>
              <a:rPr lang="tr-TR" sz="2000" dirty="0"/>
              <a:t>jenerik ürünün </a:t>
            </a:r>
            <a:r>
              <a:rPr lang="tr-TR" sz="2000" dirty="0" smtClean="0"/>
              <a:t>KDV Hariç depocuya </a:t>
            </a:r>
            <a:r>
              <a:rPr lang="tr-TR" sz="2000" dirty="0"/>
              <a:t>satış fiyatıdır. </a:t>
            </a:r>
          </a:p>
        </p:txBody>
      </p:sp>
    </p:spTree>
    <p:extLst>
      <p:ext uri="{BB962C8B-B14F-4D97-AF65-F5344CB8AC3E}">
        <p14:creationId xmlns:p14="http://schemas.microsoft.com/office/powerpoint/2010/main" val="6132366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14</a:t>
            </a:fld>
            <a:endParaRPr lang="tr-TR" dirty="0"/>
          </a:p>
        </p:txBody>
      </p:sp>
      <p:sp>
        <p:nvSpPr>
          <p:cNvPr id="4" name="Title 2"/>
          <p:cNvSpPr>
            <a:spLocks noGrp="1"/>
          </p:cNvSpPr>
          <p:nvPr>
            <p:ph type="ctrTitle"/>
          </p:nvPr>
        </p:nvSpPr>
        <p:spPr>
          <a:xfrm>
            <a:off x="611560" y="764704"/>
            <a:ext cx="7848872" cy="648072"/>
          </a:xfrm>
        </p:spPr>
        <p:txBody>
          <a:bodyPr/>
          <a:lstStyle/>
          <a:p>
            <a:r>
              <a:rPr lang="tr-TR" sz="3200" b="1" dirty="0" smtClean="0">
                <a:solidFill>
                  <a:srgbClr val="FF0000"/>
                </a:solidFill>
              </a:rPr>
              <a:t>20 Yıllık İlaçların Fiyatlandırılması</a:t>
            </a:r>
            <a:endParaRPr lang="tr-TR" sz="3200" b="1" dirty="0">
              <a:solidFill>
                <a:srgbClr val="FF0000"/>
              </a:solidFill>
            </a:endParaRPr>
          </a:p>
        </p:txBody>
      </p:sp>
      <p:sp>
        <p:nvSpPr>
          <p:cNvPr id="5" name="Dikdörtgen 4"/>
          <p:cNvSpPr/>
          <p:nvPr/>
        </p:nvSpPr>
        <p:spPr>
          <a:xfrm>
            <a:off x="467544" y="1556792"/>
            <a:ext cx="8352928" cy="4524315"/>
          </a:xfrm>
          <a:prstGeom prst="rect">
            <a:avLst/>
          </a:prstGeom>
        </p:spPr>
        <p:txBody>
          <a:bodyPr wrap="square">
            <a:spAutoFit/>
          </a:bodyPr>
          <a:lstStyle/>
          <a:p>
            <a:pPr algn="just"/>
            <a:r>
              <a:rPr lang="tr-TR" dirty="0"/>
              <a:t>20 yıllık ürünlerde referans ülkeler arasında en düşük referans değerin %80’nine göre işlem yapılmaktadır</a:t>
            </a:r>
            <a:r>
              <a:rPr lang="tr-TR" dirty="0" smtClean="0"/>
              <a:t>.</a:t>
            </a:r>
          </a:p>
          <a:p>
            <a:pPr marL="457200" indent="-457200" algn="just">
              <a:buFont typeface="Arial" panose="020B0604020202020204" pitchFamily="34" charset="0"/>
              <a:buChar char="•"/>
            </a:pPr>
            <a:endParaRPr lang="tr-TR" dirty="0"/>
          </a:p>
          <a:p>
            <a:pPr algn="just"/>
            <a:r>
              <a:rPr lang="tr-TR" dirty="0" smtClean="0"/>
              <a:t>20 </a:t>
            </a:r>
            <a:r>
              <a:rPr lang="tr-TR" dirty="0"/>
              <a:t>yıllık ürünün referans fiyatları;</a:t>
            </a:r>
          </a:p>
          <a:p>
            <a:pPr marL="457200" indent="-457200" algn="just">
              <a:buFont typeface="Arial" panose="020B0604020202020204" pitchFamily="34" charset="0"/>
              <a:buChar char="•"/>
            </a:pPr>
            <a:r>
              <a:rPr lang="tr-TR" dirty="0"/>
              <a:t>Yunanistan: 3 Avro</a:t>
            </a:r>
          </a:p>
          <a:p>
            <a:pPr marL="457200" indent="-457200" algn="just">
              <a:buFont typeface="Arial" panose="020B0604020202020204" pitchFamily="34" charset="0"/>
              <a:buChar char="•"/>
            </a:pPr>
            <a:r>
              <a:rPr lang="tr-TR" dirty="0"/>
              <a:t>İspanya: 5 Avro</a:t>
            </a:r>
          </a:p>
          <a:p>
            <a:pPr marL="457200" indent="-457200" algn="just">
              <a:buFont typeface="Arial" panose="020B0604020202020204" pitchFamily="34" charset="0"/>
              <a:buChar char="•"/>
            </a:pPr>
            <a:r>
              <a:rPr lang="tr-TR" dirty="0"/>
              <a:t>İtalya: 4 Avro</a:t>
            </a:r>
          </a:p>
          <a:p>
            <a:pPr marL="457200" indent="-457200" algn="just">
              <a:buFont typeface="Arial" panose="020B0604020202020204" pitchFamily="34" charset="0"/>
              <a:buChar char="•"/>
            </a:pPr>
            <a:r>
              <a:rPr lang="tr-TR" dirty="0"/>
              <a:t>Fransa: 8 avro</a:t>
            </a:r>
          </a:p>
          <a:p>
            <a:pPr marL="457200" indent="-457200" algn="just">
              <a:buFont typeface="Arial" panose="020B0604020202020204" pitchFamily="34" charset="0"/>
              <a:buChar char="•"/>
            </a:pPr>
            <a:r>
              <a:rPr lang="tr-TR" dirty="0"/>
              <a:t>Portekiz 6 </a:t>
            </a:r>
            <a:r>
              <a:rPr lang="tr-TR" dirty="0" smtClean="0"/>
              <a:t>Avro</a:t>
            </a:r>
          </a:p>
          <a:p>
            <a:pPr algn="just"/>
            <a:endParaRPr lang="tr-TR" dirty="0"/>
          </a:p>
          <a:p>
            <a:pPr algn="just"/>
            <a:r>
              <a:rPr lang="tr-TR" dirty="0"/>
              <a:t>En ucuz referans fiyatın %80’ni alınır ve bu değer dönemsel avro değeri ile çarpılarak 20 yıllık ürünün </a:t>
            </a:r>
            <a:r>
              <a:rPr lang="tr-TR" dirty="0" smtClean="0"/>
              <a:t>KDV hariç depocuya </a:t>
            </a:r>
            <a:r>
              <a:rPr lang="tr-TR" dirty="0"/>
              <a:t>satış fiyatı belirlenir</a:t>
            </a:r>
            <a:r>
              <a:rPr lang="tr-TR" dirty="0" smtClean="0"/>
              <a:t>.</a:t>
            </a:r>
          </a:p>
          <a:p>
            <a:pPr algn="just"/>
            <a:r>
              <a:rPr lang="tr-TR" dirty="0" smtClean="0"/>
              <a:t> </a:t>
            </a:r>
            <a:endParaRPr lang="tr-TR" dirty="0"/>
          </a:p>
          <a:p>
            <a:pPr marL="457200" indent="-457200" algn="just">
              <a:buFont typeface="Arial" panose="020B0604020202020204" pitchFamily="34" charset="0"/>
              <a:buChar char="•"/>
            </a:pPr>
            <a:r>
              <a:rPr lang="tr-TR" dirty="0" smtClean="0"/>
              <a:t>3</a:t>
            </a:r>
            <a:r>
              <a:rPr lang="tr-TR" dirty="0"/>
              <a:t>* 0,80 = 2,40 * 2,1166 </a:t>
            </a:r>
            <a:r>
              <a:rPr lang="tr-TR" dirty="0" smtClean="0"/>
              <a:t>= 5,08 TL </a:t>
            </a:r>
            <a:r>
              <a:rPr lang="tr-TR" dirty="0"/>
              <a:t>20 yıllık ürünün </a:t>
            </a:r>
            <a:r>
              <a:rPr lang="tr-TR" dirty="0" smtClean="0"/>
              <a:t>KDV hariç depocuya </a:t>
            </a:r>
            <a:r>
              <a:rPr lang="tr-TR" dirty="0"/>
              <a:t>satış fiyatıdır. </a:t>
            </a:r>
          </a:p>
          <a:p>
            <a:pPr marL="457200" indent="-457200" algn="just">
              <a:buFont typeface="Arial" panose="020B0604020202020204" pitchFamily="34" charset="0"/>
              <a:buChar char="•"/>
            </a:pPr>
            <a:endParaRPr lang="tr-TR" dirty="0"/>
          </a:p>
          <a:p>
            <a:pPr marL="457200" indent="-457200" algn="just">
              <a:buFont typeface="Arial" panose="020B0604020202020204" pitchFamily="34" charset="0"/>
              <a:buChar char="•"/>
            </a:pPr>
            <a:endParaRPr lang="tr-TR" dirty="0"/>
          </a:p>
        </p:txBody>
      </p:sp>
    </p:spTree>
    <p:extLst>
      <p:ext uri="{BB962C8B-B14F-4D97-AF65-F5344CB8AC3E}">
        <p14:creationId xmlns:p14="http://schemas.microsoft.com/office/powerpoint/2010/main" val="27905478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15</a:t>
            </a:fld>
            <a:endParaRPr lang="tr-TR" dirty="0"/>
          </a:p>
        </p:txBody>
      </p:sp>
      <p:sp>
        <p:nvSpPr>
          <p:cNvPr id="2" name="Dikdörtgen 1"/>
          <p:cNvSpPr/>
          <p:nvPr/>
        </p:nvSpPr>
        <p:spPr>
          <a:xfrm>
            <a:off x="323528" y="1268760"/>
            <a:ext cx="851763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tr-TR" dirty="0" smtClean="0"/>
              <a:t>KDV </a:t>
            </a:r>
            <a:r>
              <a:rPr lang="tr-TR" dirty="0"/>
              <a:t>hariç depocuya satış fiyatı </a:t>
            </a:r>
            <a:r>
              <a:rPr lang="tr-TR" dirty="0" smtClean="0"/>
              <a:t>yukarıdaki gibi belirlenen </a:t>
            </a:r>
            <a:r>
              <a:rPr lang="tr-TR" dirty="0"/>
              <a:t>ürünlerin, diğer fiyatları </a:t>
            </a:r>
            <a:r>
              <a:rPr lang="tr-TR" b="1" dirty="0"/>
              <a:t>Beşeri </a:t>
            </a:r>
            <a:r>
              <a:rPr lang="tr-TR" b="1" dirty="0" smtClean="0"/>
              <a:t>Tıbbi Ürünlerin Fiyatlandırılmasına Dair Karar ve  Tebliğde </a:t>
            </a:r>
            <a:r>
              <a:rPr lang="tr-TR" dirty="0" smtClean="0"/>
              <a:t>belirlenen </a:t>
            </a:r>
            <a:r>
              <a:rPr lang="tr-TR" dirty="0"/>
              <a:t>oranlar doğrultusunda </a:t>
            </a:r>
            <a:r>
              <a:rPr lang="tr-TR" dirty="0" smtClean="0"/>
              <a:t>hesaplanmaktadır. </a:t>
            </a:r>
            <a:endParaRPr lang="tr-TR" dirty="0"/>
          </a:p>
        </p:txBody>
      </p:sp>
      <p:sp>
        <p:nvSpPr>
          <p:cNvPr id="4" name="Title 2"/>
          <p:cNvSpPr>
            <a:spLocks noGrp="1"/>
          </p:cNvSpPr>
          <p:nvPr>
            <p:ph type="ctrTitle"/>
          </p:nvPr>
        </p:nvSpPr>
        <p:spPr>
          <a:xfrm>
            <a:off x="-108520" y="548680"/>
            <a:ext cx="7848872" cy="648072"/>
          </a:xfrm>
        </p:spPr>
        <p:txBody>
          <a:bodyPr/>
          <a:lstStyle/>
          <a:p>
            <a:r>
              <a:rPr lang="tr-TR" sz="3200" b="1" dirty="0" smtClean="0">
                <a:solidFill>
                  <a:srgbClr val="FF0000"/>
                </a:solidFill>
              </a:rPr>
              <a:t>Diğer Fiyatların Belirlenmesi</a:t>
            </a:r>
            <a:endParaRPr lang="tr-TR" sz="3200" b="1" dirty="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81" y="2348880"/>
            <a:ext cx="8352928" cy="3709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755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16</a:t>
            </a:fld>
            <a:endParaRPr lang="tr-TR" dirty="0"/>
          </a:p>
        </p:txBody>
      </p:sp>
      <p:sp>
        <p:nvSpPr>
          <p:cNvPr id="4" name="Title 2"/>
          <p:cNvSpPr>
            <a:spLocks noGrp="1"/>
          </p:cNvSpPr>
          <p:nvPr>
            <p:ph type="ctrTitle"/>
          </p:nvPr>
        </p:nvSpPr>
        <p:spPr>
          <a:xfrm>
            <a:off x="683568" y="692696"/>
            <a:ext cx="7056784" cy="648072"/>
          </a:xfrm>
        </p:spPr>
        <p:txBody>
          <a:bodyPr/>
          <a:lstStyle/>
          <a:p>
            <a:r>
              <a:rPr lang="tr-TR" sz="3200" b="1" dirty="0" smtClean="0">
                <a:solidFill>
                  <a:srgbClr val="FF0000"/>
                </a:solidFill>
              </a:rPr>
              <a:t>SUT EK-4 Listeleri </a:t>
            </a:r>
            <a:endParaRPr lang="tr-TR" sz="3200" b="1" dirty="0">
              <a:solidFill>
                <a:srgbClr val="FF0000"/>
              </a:solidFill>
            </a:endParaRPr>
          </a:p>
        </p:txBody>
      </p:sp>
      <p:sp>
        <p:nvSpPr>
          <p:cNvPr id="5" name="Dikdörtgen 4"/>
          <p:cNvSpPr/>
          <p:nvPr/>
        </p:nvSpPr>
        <p:spPr>
          <a:xfrm>
            <a:off x="539552" y="1556792"/>
            <a:ext cx="799288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b="1" dirty="0" smtClean="0"/>
              <a:t>Bedeli </a:t>
            </a:r>
            <a:r>
              <a:rPr lang="tr-TR" b="1" dirty="0"/>
              <a:t>ödenecek ilaçlar (EK-4/A)</a:t>
            </a:r>
          </a:p>
          <a:p>
            <a:pPr marL="285750" indent="-285750">
              <a:buFont typeface="Arial" pitchFamily="34" charset="0"/>
              <a:buChar char="•"/>
            </a:pPr>
            <a:r>
              <a:rPr lang="tr-TR" dirty="0" smtClean="0"/>
              <a:t>Kurumca </a:t>
            </a:r>
            <a:r>
              <a:rPr lang="tr-TR" dirty="0"/>
              <a:t>bedeli ödenecek olan ilaçlar Kurumun resmi internet sitesinde yayımlanan “Bedeli Ödenecek İlaçlar Listesi” </a:t>
            </a:r>
            <a:r>
              <a:rPr lang="tr-TR" dirty="0" err="1"/>
              <a:t>nde</a:t>
            </a:r>
            <a:r>
              <a:rPr lang="tr-TR" dirty="0"/>
              <a:t> (EK-4/A) belirtilmiştir. </a:t>
            </a:r>
            <a:endParaRPr lang="tr-TR" dirty="0" smtClean="0"/>
          </a:p>
          <a:p>
            <a:pPr marL="285750" indent="-285750">
              <a:buFont typeface="Arial" pitchFamily="34" charset="0"/>
              <a:buChar char="•"/>
            </a:pPr>
            <a:r>
              <a:rPr lang="tr-TR" dirty="0" smtClean="0"/>
              <a:t>Bu </a:t>
            </a:r>
            <a:r>
              <a:rPr lang="tr-TR" dirty="0"/>
              <a:t>listede ticari isimleri ve barkod/</a:t>
            </a:r>
            <a:r>
              <a:rPr lang="tr-TR" dirty="0" err="1"/>
              <a:t>karekod</a:t>
            </a:r>
            <a:r>
              <a:rPr lang="tr-TR" dirty="0"/>
              <a:t> numaraları yer almayan ilaçların bedelleri hiç bir koşulda Kurumca ödenmez. </a:t>
            </a:r>
          </a:p>
        </p:txBody>
      </p:sp>
      <p:sp>
        <p:nvSpPr>
          <p:cNvPr id="9" name="Dikdörtgen 8"/>
          <p:cNvSpPr/>
          <p:nvPr/>
        </p:nvSpPr>
        <p:spPr>
          <a:xfrm>
            <a:off x="539552" y="3284984"/>
            <a:ext cx="799288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a:t>Bedeli ödenecek ilaçlar (EK-4/A</a:t>
            </a:r>
            <a:r>
              <a:rPr lang="tr-TR" b="1" dirty="0" smtClean="0"/>
              <a:t>) Listesinde Yer Alan Bilgiler:</a:t>
            </a:r>
            <a:endParaRPr lang="tr-TR" dirty="0" smtClean="0"/>
          </a:p>
          <a:p>
            <a:r>
              <a:rPr lang="tr-TR" dirty="0" smtClean="0"/>
              <a:t>Kamu </a:t>
            </a:r>
            <a:r>
              <a:rPr lang="tr-TR" dirty="0"/>
              <a:t>No	</a:t>
            </a:r>
            <a:endParaRPr lang="tr-TR" dirty="0" smtClean="0"/>
          </a:p>
          <a:p>
            <a:r>
              <a:rPr lang="tr-TR" dirty="0" smtClean="0"/>
              <a:t>Güncel </a:t>
            </a:r>
            <a:r>
              <a:rPr lang="tr-TR" dirty="0"/>
              <a:t>Barkod	</a:t>
            </a:r>
            <a:endParaRPr lang="tr-TR" dirty="0" smtClean="0"/>
          </a:p>
          <a:p>
            <a:r>
              <a:rPr lang="tr-TR" dirty="0" smtClean="0"/>
              <a:t>Ürün </a:t>
            </a:r>
            <a:r>
              <a:rPr lang="tr-TR" dirty="0"/>
              <a:t>Adı	</a:t>
            </a:r>
            <a:endParaRPr lang="tr-TR" dirty="0" smtClean="0"/>
          </a:p>
          <a:p>
            <a:r>
              <a:rPr lang="tr-TR" dirty="0" smtClean="0"/>
              <a:t>Barkod</a:t>
            </a:r>
            <a:r>
              <a:rPr lang="tr-TR" dirty="0"/>
              <a:t>	</a:t>
            </a:r>
            <a:endParaRPr lang="tr-TR" dirty="0" smtClean="0"/>
          </a:p>
          <a:p>
            <a:r>
              <a:rPr lang="tr-TR" dirty="0" smtClean="0"/>
              <a:t>Eşdeğer </a:t>
            </a:r>
            <a:r>
              <a:rPr lang="tr-TR" dirty="0"/>
              <a:t>(Benzer) Ürün Grubu	</a:t>
            </a:r>
            <a:endParaRPr lang="tr-TR" dirty="0" smtClean="0"/>
          </a:p>
          <a:p>
            <a:r>
              <a:rPr lang="tr-TR" dirty="0" smtClean="0"/>
              <a:t>Referans </a:t>
            </a:r>
            <a:r>
              <a:rPr lang="tr-TR" dirty="0"/>
              <a:t>Fiyat </a:t>
            </a:r>
            <a:r>
              <a:rPr lang="tr-TR" dirty="0" smtClean="0"/>
              <a:t>Grubu</a:t>
            </a:r>
          </a:p>
          <a:p>
            <a:r>
              <a:rPr lang="tr-TR" dirty="0" smtClean="0"/>
              <a:t>Kamu Kurum </a:t>
            </a:r>
            <a:r>
              <a:rPr lang="tr-TR" dirty="0" err="1" smtClean="0"/>
              <a:t>İskontosu</a:t>
            </a:r>
            <a:r>
              <a:rPr lang="tr-TR" dirty="0" smtClean="0"/>
              <a:t> </a:t>
            </a:r>
          </a:p>
          <a:p>
            <a:r>
              <a:rPr lang="tr-TR" dirty="0" smtClean="0"/>
              <a:t>Eczacı İndirim Oranı (Tebliğin 6.4.1. maddesine göre)</a:t>
            </a:r>
          </a:p>
          <a:p>
            <a:r>
              <a:rPr lang="tr-TR" dirty="0" err="1" smtClean="0"/>
              <a:t>v.b</a:t>
            </a:r>
            <a:r>
              <a:rPr lang="tr-TR" dirty="0" smtClean="0"/>
              <a:t>.</a:t>
            </a:r>
          </a:p>
        </p:txBody>
      </p:sp>
    </p:spTree>
    <p:extLst>
      <p:ext uri="{BB962C8B-B14F-4D97-AF65-F5344CB8AC3E}">
        <p14:creationId xmlns:p14="http://schemas.microsoft.com/office/powerpoint/2010/main" val="32655245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17</a:t>
            </a:fld>
            <a:endParaRPr lang="tr-TR" dirty="0"/>
          </a:p>
        </p:txBody>
      </p:sp>
      <p:sp>
        <p:nvSpPr>
          <p:cNvPr id="4" name="Title 2"/>
          <p:cNvSpPr>
            <a:spLocks noGrp="1"/>
          </p:cNvSpPr>
          <p:nvPr>
            <p:ph type="ctrTitle"/>
          </p:nvPr>
        </p:nvSpPr>
        <p:spPr>
          <a:xfrm>
            <a:off x="107504" y="1052736"/>
            <a:ext cx="7848872" cy="648072"/>
          </a:xfrm>
        </p:spPr>
        <p:txBody>
          <a:bodyPr/>
          <a:lstStyle/>
          <a:p>
            <a:r>
              <a:rPr lang="tr-TR" sz="2400" b="1" dirty="0" smtClean="0">
                <a:solidFill>
                  <a:srgbClr val="FF0000"/>
                </a:solidFill>
              </a:rPr>
              <a:t>İlaçlarda </a:t>
            </a:r>
            <a:r>
              <a:rPr lang="tr-TR" sz="2400" b="1" dirty="0">
                <a:solidFill>
                  <a:srgbClr val="FF0000"/>
                </a:solidFill>
              </a:rPr>
              <a:t>uygulanacak indirim </a:t>
            </a:r>
            <a:r>
              <a:rPr lang="tr-TR" sz="2400" b="1" dirty="0" smtClean="0">
                <a:solidFill>
                  <a:srgbClr val="FF0000"/>
                </a:solidFill>
              </a:rPr>
              <a:t>oranları</a:t>
            </a:r>
            <a:r>
              <a:rPr lang="tr-TR" sz="2400" b="1" dirty="0"/>
              <a:t> </a:t>
            </a:r>
            <a:r>
              <a:rPr lang="tr-TR" sz="2400" b="1" dirty="0" smtClean="0">
                <a:solidFill>
                  <a:srgbClr val="FF0000"/>
                </a:solidFill>
              </a:rPr>
              <a:t>(SUT 4.4.1</a:t>
            </a:r>
            <a:r>
              <a:rPr lang="tr-TR" sz="2400" b="1" dirty="0">
                <a:solidFill>
                  <a:srgbClr val="FF0000"/>
                </a:solidFill>
              </a:rPr>
              <a:t>)</a:t>
            </a:r>
          </a:p>
        </p:txBody>
      </p:sp>
      <p:sp>
        <p:nvSpPr>
          <p:cNvPr id="7" name="Dikdörtgen 6"/>
          <p:cNvSpPr/>
          <p:nvPr/>
        </p:nvSpPr>
        <p:spPr>
          <a:xfrm>
            <a:off x="590822" y="1844824"/>
            <a:ext cx="7992888" cy="3416320"/>
          </a:xfrm>
          <a:prstGeom prst="rect">
            <a:avLst/>
          </a:prstGeom>
        </p:spPr>
        <p:txBody>
          <a:bodyPr wrap="square">
            <a:spAutoFit/>
          </a:bodyPr>
          <a:lstStyle/>
          <a:p>
            <a:pPr algn="just">
              <a:spcAft>
                <a:spcPts val="0"/>
              </a:spcAft>
            </a:pPr>
            <a:r>
              <a:rPr lang="tr-TR" sz="2400" b="1" dirty="0" smtClean="0">
                <a:solidFill>
                  <a:srgbClr val="FF0000"/>
                </a:solidFill>
                <a:latin typeface="Times New Roman"/>
                <a:ea typeface="Times New Roman"/>
              </a:rPr>
              <a:t>Baz </a:t>
            </a:r>
            <a:r>
              <a:rPr lang="tr-TR" sz="2400" b="1" dirty="0" err="1" smtClean="0">
                <a:solidFill>
                  <a:srgbClr val="FF0000"/>
                </a:solidFill>
                <a:latin typeface="Times New Roman"/>
                <a:ea typeface="Times New Roman"/>
              </a:rPr>
              <a:t>iskontolar</a:t>
            </a:r>
            <a:endParaRPr lang="tr-TR" sz="2400" b="1" dirty="0" smtClean="0">
              <a:solidFill>
                <a:srgbClr val="FF0000"/>
              </a:solidFill>
              <a:latin typeface="Times New Roman"/>
              <a:ea typeface="Times New Roman"/>
            </a:endParaRPr>
          </a:p>
          <a:p>
            <a:pPr algn="just">
              <a:spcAft>
                <a:spcPts val="0"/>
              </a:spcAft>
            </a:pPr>
            <a:endParaRPr lang="tr-TR" sz="2400" b="1" dirty="0" smtClean="0">
              <a:solidFill>
                <a:srgbClr val="FF0000"/>
              </a:solidFill>
              <a:latin typeface="Times New Roman"/>
              <a:ea typeface="Times New Roman"/>
            </a:endParaRPr>
          </a:p>
          <a:p>
            <a:r>
              <a:rPr lang="tr-TR" sz="2400" dirty="0">
                <a:latin typeface="Times New Roman"/>
                <a:ea typeface="Times New Roman"/>
              </a:rPr>
              <a:t>Depocuya satış fiyatı 3,83 (üç virgül </a:t>
            </a:r>
            <a:r>
              <a:rPr lang="tr-TR" sz="2400" dirty="0" err="1">
                <a:latin typeface="Times New Roman"/>
                <a:ea typeface="Times New Roman"/>
              </a:rPr>
              <a:t>seksenüç</a:t>
            </a:r>
            <a:r>
              <a:rPr lang="tr-TR" sz="2400" dirty="0">
                <a:latin typeface="Times New Roman"/>
                <a:ea typeface="Times New Roman"/>
              </a:rPr>
              <a:t>) TL ve altında olan ilaçlar için kamu kurum </a:t>
            </a:r>
            <a:r>
              <a:rPr lang="tr-TR" sz="2400" dirty="0" err="1">
                <a:latin typeface="Times New Roman"/>
                <a:ea typeface="Times New Roman"/>
              </a:rPr>
              <a:t>iskontosu</a:t>
            </a:r>
            <a:r>
              <a:rPr lang="tr-TR" sz="2400" dirty="0">
                <a:latin typeface="Times New Roman"/>
                <a:ea typeface="Times New Roman"/>
              </a:rPr>
              <a:t> uygulanmaz (özel </a:t>
            </a:r>
            <a:r>
              <a:rPr lang="tr-TR" sz="2400" dirty="0" err="1">
                <a:latin typeface="Times New Roman"/>
                <a:ea typeface="Times New Roman"/>
              </a:rPr>
              <a:t>iskontolar</a:t>
            </a:r>
            <a:r>
              <a:rPr lang="tr-TR" sz="2400" dirty="0">
                <a:latin typeface="Times New Roman"/>
                <a:ea typeface="Times New Roman"/>
              </a:rPr>
              <a:t> saklı kalmak kaydıyla).</a:t>
            </a:r>
          </a:p>
          <a:p>
            <a:endParaRPr lang="tr-TR" sz="2400" dirty="0" smtClean="0">
              <a:latin typeface="Times New Roman"/>
              <a:ea typeface="Times New Roman"/>
            </a:endParaRPr>
          </a:p>
          <a:p>
            <a:r>
              <a:rPr lang="tr-TR" sz="2400" dirty="0" smtClean="0">
                <a:latin typeface="Times New Roman"/>
                <a:ea typeface="Times New Roman"/>
              </a:rPr>
              <a:t>Depocuya </a:t>
            </a:r>
            <a:r>
              <a:rPr lang="tr-TR" sz="2400" dirty="0">
                <a:latin typeface="Times New Roman"/>
                <a:ea typeface="Times New Roman"/>
              </a:rPr>
              <a:t>satış fiyatı 3,84 (üç virgül </a:t>
            </a:r>
            <a:r>
              <a:rPr lang="tr-TR" sz="2400" dirty="0" err="1">
                <a:latin typeface="Times New Roman"/>
                <a:ea typeface="Times New Roman"/>
              </a:rPr>
              <a:t>seksendört</a:t>
            </a:r>
            <a:r>
              <a:rPr lang="tr-TR" sz="2400" dirty="0">
                <a:latin typeface="Times New Roman"/>
                <a:ea typeface="Times New Roman"/>
              </a:rPr>
              <a:t>) TL’nin (dahil) üzerinde olan ilaçlara kamu kurum </a:t>
            </a:r>
            <a:r>
              <a:rPr lang="tr-TR" sz="2400" dirty="0" err="1">
                <a:latin typeface="Times New Roman"/>
                <a:ea typeface="Times New Roman"/>
              </a:rPr>
              <a:t>iskontosu</a:t>
            </a:r>
            <a:r>
              <a:rPr lang="tr-TR" sz="2400" dirty="0">
                <a:latin typeface="Times New Roman"/>
                <a:ea typeface="Times New Roman"/>
              </a:rPr>
              <a:t> olarak %10 veya %11 baz </a:t>
            </a:r>
            <a:r>
              <a:rPr lang="tr-TR" sz="2400" dirty="0" err="1">
                <a:latin typeface="Times New Roman"/>
                <a:ea typeface="Times New Roman"/>
              </a:rPr>
              <a:t>iskonto</a:t>
            </a:r>
            <a:r>
              <a:rPr lang="tr-TR" sz="2400" dirty="0">
                <a:latin typeface="Times New Roman"/>
                <a:ea typeface="Times New Roman"/>
              </a:rPr>
              <a:t> uygulanır</a:t>
            </a:r>
            <a:r>
              <a:rPr lang="tr-TR" sz="2400" dirty="0" smtClean="0">
                <a:latin typeface="Times New Roman"/>
                <a:ea typeface="Times New Roman"/>
              </a:rPr>
              <a:t>.</a:t>
            </a:r>
            <a:endParaRPr lang="tr-TR" sz="2400" b="1" dirty="0">
              <a:solidFill>
                <a:srgbClr val="FF0000"/>
              </a:solidFill>
              <a:effectLst/>
              <a:latin typeface="Times New Roman"/>
              <a:ea typeface="Times New Roman"/>
            </a:endParaRPr>
          </a:p>
        </p:txBody>
      </p:sp>
    </p:spTree>
    <p:extLst>
      <p:ext uri="{BB962C8B-B14F-4D97-AF65-F5344CB8AC3E}">
        <p14:creationId xmlns:p14="http://schemas.microsoft.com/office/powerpoint/2010/main" val="30499275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18</a:t>
            </a:fld>
            <a:endParaRPr lang="tr-TR" dirty="0"/>
          </a:p>
        </p:txBody>
      </p:sp>
      <p:sp>
        <p:nvSpPr>
          <p:cNvPr id="4" name="Title 2"/>
          <p:cNvSpPr>
            <a:spLocks noGrp="1"/>
          </p:cNvSpPr>
          <p:nvPr>
            <p:ph type="ctrTitle"/>
          </p:nvPr>
        </p:nvSpPr>
        <p:spPr>
          <a:xfrm>
            <a:off x="10227" y="548680"/>
            <a:ext cx="7848872" cy="648072"/>
          </a:xfrm>
        </p:spPr>
        <p:txBody>
          <a:bodyPr/>
          <a:lstStyle/>
          <a:p>
            <a:r>
              <a:rPr lang="tr-TR" sz="2400" b="1" dirty="0" smtClean="0">
                <a:solidFill>
                  <a:srgbClr val="FF0000"/>
                </a:solidFill>
              </a:rPr>
              <a:t>İlaçlarda </a:t>
            </a:r>
            <a:r>
              <a:rPr lang="tr-TR" sz="2400" b="1" dirty="0">
                <a:solidFill>
                  <a:srgbClr val="FF0000"/>
                </a:solidFill>
              </a:rPr>
              <a:t>uygulanacak indirim </a:t>
            </a:r>
            <a:r>
              <a:rPr lang="tr-TR" sz="2400" b="1" dirty="0" smtClean="0">
                <a:solidFill>
                  <a:srgbClr val="FF0000"/>
                </a:solidFill>
              </a:rPr>
              <a:t>oranları</a:t>
            </a:r>
            <a:r>
              <a:rPr lang="tr-TR" sz="2400" b="1" dirty="0"/>
              <a:t> </a:t>
            </a:r>
            <a:r>
              <a:rPr lang="tr-TR" sz="2400" b="1" dirty="0" smtClean="0">
                <a:solidFill>
                  <a:srgbClr val="FF0000"/>
                </a:solidFill>
              </a:rPr>
              <a:t>(SUT 4.4.1</a:t>
            </a:r>
            <a:r>
              <a:rPr lang="tr-TR" sz="2400" b="1" dirty="0">
                <a:solidFill>
                  <a:srgbClr val="FF0000"/>
                </a:solidFill>
              </a:rPr>
              <a:t>)</a:t>
            </a:r>
          </a:p>
        </p:txBody>
      </p:sp>
      <p:sp>
        <p:nvSpPr>
          <p:cNvPr id="7" name="Dikdörtgen 6"/>
          <p:cNvSpPr/>
          <p:nvPr/>
        </p:nvSpPr>
        <p:spPr>
          <a:xfrm>
            <a:off x="251520" y="1124744"/>
            <a:ext cx="8568951" cy="5262979"/>
          </a:xfrm>
          <a:prstGeom prst="rect">
            <a:avLst/>
          </a:prstGeom>
        </p:spPr>
        <p:txBody>
          <a:bodyPr wrap="square">
            <a:spAutoFit/>
          </a:bodyPr>
          <a:lstStyle/>
          <a:p>
            <a:r>
              <a:rPr lang="tr-TR" sz="2400" b="1" dirty="0" smtClean="0">
                <a:solidFill>
                  <a:srgbClr val="FF0000"/>
                </a:solidFill>
              </a:rPr>
              <a:t>20 </a:t>
            </a:r>
            <a:r>
              <a:rPr lang="tr-TR" sz="2400" b="1" dirty="0">
                <a:solidFill>
                  <a:srgbClr val="FF0000"/>
                </a:solidFill>
              </a:rPr>
              <a:t>yıllık ilaçlardan;</a:t>
            </a:r>
          </a:p>
          <a:p>
            <a:pPr marL="342900" indent="-342900">
              <a:buFont typeface="Arial" pitchFamily="34" charset="0"/>
              <a:buChar char="•"/>
            </a:pPr>
            <a:r>
              <a:rPr lang="tr-TR" sz="2400" dirty="0" smtClean="0"/>
              <a:t>Depocuya </a:t>
            </a:r>
            <a:r>
              <a:rPr lang="tr-TR" sz="2400" dirty="0"/>
              <a:t>satış fiyatı 3,84 (üç virgül </a:t>
            </a:r>
            <a:r>
              <a:rPr lang="tr-TR" sz="2400" dirty="0" err="1"/>
              <a:t>seksendört</a:t>
            </a:r>
            <a:r>
              <a:rPr lang="tr-TR" sz="2400" dirty="0"/>
              <a:t>) TL (dahil) ile 7,32 (yedi virgül </a:t>
            </a:r>
            <a:r>
              <a:rPr lang="tr-TR" sz="2400" dirty="0" err="1"/>
              <a:t>otuziki</a:t>
            </a:r>
            <a:r>
              <a:rPr lang="tr-TR" sz="2400" dirty="0"/>
              <a:t>) TL (dahil) arasında olan ilaçlara; %0 </a:t>
            </a:r>
            <a:r>
              <a:rPr lang="tr-TR" sz="2400" dirty="0" err="1"/>
              <a:t>iskonto</a:t>
            </a:r>
            <a:r>
              <a:rPr lang="tr-TR" sz="2400" dirty="0"/>
              <a:t> uygulanır.</a:t>
            </a:r>
          </a:p>
          <a:p>
            <a:pPr marL="342900" indent="-342900">
              <a:buFont typeface="Arial" pitchFamily="34" charset="0"/>
              <a:buChar char="•"/>
            </a:pPr>
            <a:r>
              <a:rPr lang="tr-TR" sz="2400" dirty="0" smtClean="0"/>
              <a:t>Depocuya </a:t>
            </a:r>
            <a:r>
              <a:rPr lang="tr-TR" sz="2400" dirty="0"/>
              <a:t>satış fiyatı 7,33 (yedi virgül </a:t>
            </a:r>
            <a:r>
              <a:rPr lang="tr-TR" sz="2400" dirty="0" err="1"/>
              <a:t>otuzüç</a:t>
            </a:r>
            <a:r>
              <a:rPr lang="tr-TR" sz="2400" dirty="0"/>
              <a:t>) TL (dahil) ile 11,02 (</a:t>
            </a:r>
            <a:r>
              <a:rPr lang="tr-TR" sz="2400" dirty="0" err="1"/>
              <a:t>onbir</a:t>
            </a:r>
            <a:r>
              <a:rPr lang="tr-TR" sz="2400" dirty="0"/>
              <a:t> virgül </a:t>
            </a:r>
            <a:r>
              <a:rPr lang="tr-TR" sz="2400" dirty="0" err="1"/>
              <a:t>sıfıriki</a:t>
            </a:r>
            <a:r>
              <a:rPr lang="tr-TR" sz="2400" dirty="0"/>
              <a:t>) TL (dahil) arasında olan ilaçlara; %10 baz </a:t>
            </a:r>
            <a:r>
              <a:rPr lang="tr-TR" sz="2400" dirty="0" err="1"/>
              <a:t>iskonto</a:t>
            </a:r>
            <a:r>
              <a:rPr lang="tr-TR" sz="2400" dirty="0"/>
              <a:t> uygulanır.</a:t>
            </a:r>
          </a:p>
          <a:p>
            <a:pPr marL="342900" indent="-342900">
              <a:buFont typeface="Arial" pitchFamily="34" charset="0"/>
              <a:buChar char="•"/>
            </a:pPr>
            <a:r>
              <a:rPr lang="tr-TR" sz="2400" dirty="0" smtClean="0"/>
              <a:t>Depocuya </a:t>
            </a:r>
            <a:r>
              <a:rPr lang="tr-TR" sz="2400" dirty="0"/>
              <a:t>satış fiyatı 11,03 (</a:t>
            </a:r>
            <a:r>
              <a:rPr lang="tr-TR" sz="2400" dirty="0" err="1"/>
              <a:t>onbir</a:t>
            </a:r>
            <a:r>
              <a:rPr lang="tr-TR" sz="2400" dirty="0"/>
              <a:t> virgül </a:t>
            </a:r>
            <a:r>
              <a:rPr lang="tr-TR" sz="2400" dirty="0" err="1"/>
              <a:t>sıfırüç</a:t>
            </a:r>
            <a:r>
              <a:rPr lang="tr-TR" sz="2400" dirty="0"/>
              <a:t>) TL ve üzerinde olan, referansı olan ve referansı olmayıp imalat kartına göre fiyat alan ilaçlara; %28 </a:t>
            </a:r>
            <a:r>
              <a:rPr lang="tr-TR" sz="2400" dirty="0" err="1"/>
              <a:t>iskonto</a:t>
            </a:r>
            <a:r>
              <a:rPr lang="tr-TR" sz="2400" dirty="0"/>
              <a:t> (baz </a:t>
            </a:r>
            <a:r>
              <a:rPr lang="tr-TR" sz="2400" dirty="0" err="1"/>
              <a:t>iskonto</a:t>
            </a:r>
            <a:r>
              <a:rPr lang="tr-TR" sz="2400" dirty="0"/>
              <a:t> %11 + %17 ilave </a:t>
            </a:r>
            <a:r>
              <a:rPr lang="tr-TR" sz="2400" dirty="0" err="1"/>
              <a:t>iskonto</a:t>
            </a:r>
            <a:r>
              <a:rPr lang="tr-TR" sz="2400" dirty="0"/>
              <a:t>) uygulanır.</a:t>
            </a:r>
          </a:p>
          <a:p>
            <a:pPr marL="342900" indent="-342900">
              <a:buFont typeface="Arial" pitchFamily="34" charset="0"/>
              <a:buChar char="•"/>
            </a:pPr>
            <a:r>
              <a:rPr lang="tr-TR" sz="2400" dirty="0" smtClean="0"/>
              <a:t>Depocuya </a:t>
            </a:r>
            <a:r>
              <a:rPr lang="tr-TR" sz="2400" dirty="0"/>
              <a:t>satış fiyatı 11,03 (</a:t>
            </a:r>
            <a:r>
              <a:rPr lang="tr-TR" sz="2400" dirty="0" err="1"/>
              <a:t>onbir</a:t>
            </a:r>
            <a:r>
              <a:rPr lang="tr-TR" sz="2400" dirty="0"/>
              <a:t> virgül </a:t>
            </a:r>
            <a:r>
              <a:rPr lang="tr-TR" sz="2400" dirty="0" err="1"/>
              <a:t>sıfırüç</a:t>
            </a:r>
            <a:r>
              <a:rPr lang="tr-TR" sz="2400" dirty="0"/>
              <a:t>) TL ve üzerinde olan, referansı olmayan ilaçlara; referans fiyat alana kadar %40 </a:t>
            </a:r>
            <a:r>
              <a:rPr lang="tr-TR" sz="2400" dirty="0" err="1"/>
              <a:t>iskonto</a:t>
            </a:r>
            <a:r>
              <a:rPr lang="tr-TR" sz="2400" dirty="0"/>
              <a:t> (baz </a:t>
            </a:r>
            <a:r>
              <a:rPr lang="tr-TR" sz="2400" dirty="0" err="1"/>
              <a:t>iskonto</a:t>
            </a:r>
            <a:r>
              <a:rPr lang="tr-TR" sz="2400" dirty="0"/>
              <a:t> %11 + %29 ilave </a:t>
            </a:r>
            <a:r>
              <a:rPr lang="tr-TR" sz="2400" dirty="0" err="1"/>
              <a:t>iskonto</a:t>
            </a:r>
            <a:r>
              <a:rPr lang="tr-TR" sz="2400" dirty="0"/>
              <a:t>) uygulanır.</a:t>
            </a:r>
          </a:p>
        </p:txBody>
      </p:sp>
    </p:spTree>
    <p:extLst>
      <p:ext uri="{BB962C8B-B14F-4D97-AF65-F5344CB8AC3E}">
        <p14:creationId xmlns:p14="http://schemas.microsoft.com/office/powerpoint/2010/main" val="36612800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19</a:t>
            </a:fld>
            <a:endParaRPr lang="tr-TR" dirty="0"/>
          </a:p>
        </p:txBody>
      </p:sp>
      <p:sp>
        <p:nvSpPr>
          <p:cNvPr id="4" name="Title 2"/>
          <p:cNvSpPr>
            <a:spLocks noGrp="1"/>
          </p:cNvSpPr>
          <p:nvPr>
            <p:ph type="ctrTitle"/>
          </p:nvPr>
        </p:nvSpPr>
        <p:spPr>
          <a:xfrm>
            <a:off x="62780" y="836712"/>
            <a:ext cx="7848872" cy="648072"/>
          </a:xfrm>
        </p:spPr>
        <p:txBody>
          <a:bodyPr/>
          <a:lstStyle/>
          <a:p>
            <a:r>
              <a:rPr lang="tr-TR" sz="2400" b="1" dirty="0" smtClean="0">
                <a:solidFill>
                  <a:srgbClr val="FF0000"/>
                </a:solidFill>
              </a:rPr>
              <a:t>İlaçlarda </a:t>
            </a:r>
            <a:r>
              <a:rPr lang="tr-TR" sz="2400" b="1" dirty="0">
                <a:solidFill>
                  <a:srgbClr val="FF0000"/>
                </a:solidFill>
              </a:rPr>
              <a:t>uygulanacak indirim </a:t>
            </a:r>
            <a:r>
              <a:rPr lang="tr-TR" sz="2400" b="1" dirty="0" smtClean="0">
                <a:solidFill>
                  <a:srgbClr val="FF0000"/>
                </a:solidFill>
              </a:rPr>
              <a:t>oranları</a:t>
            </a:r>
            <a:r>
              <a:rPr lang="tr-TR" sz="2400" b="1" dirty="0"/>
              <a:t> </a:t>
            </a:r>
            <a:r>
              <a:rPr lang="tr-TR" sz="2400" b="1" dirty="0" smtClean="0">
                <a:solidFill>
                  <a:srgbClr val="FF0000"/>
                </a:solidFill>
              </a:rPr>
              <a:t>(SUT 4.4.1</a:t>
            </a:r>
            <a:r>
              <a:rPr lang="tr-TR" sz="2400" b="1" dirty="0">
                <a:solidFill>
                  <a:srgbClr val="FF0000"/>
                </a:solidFill>
              </a:rPr>
              <a:t>)</a:t>
            </a:r>
          </a:p>
        </p:txBody>
      </p:sp>
      <p:sp>
        <p:nvSpPr>
          <p:cNvPr id="7" name="Dikdörtgen 6"/>
          <p:cNvSpPr/>
          <p:nvPr/>
        </p:nvSpPr>
        <p:spPr>
          <a:xfrm>
            <a:off x="539553" y="1556792"/>
            <a:ext cx="8064896" cy="4524315"/>
          </a:xfrm>
          <a:prstGeom prst="rect">
            <a:avLst/>
          </a:prstGeom>
        </p:spPr>
        <p:txBody>
          <a:bodyPr wrap="square">
            <a:spAutoFit/>
          </a:bodyPr>
          <a:lstStyle/>
          <a:p>
            <a:r>
              <a:rPr lang="tr-TR" sz="2400" b="1" dirty="0">
                <a:solidFill>
                  <a:srgbClr val="FF0000"/>
                </a:solidFill>
              </a:rPr>
              <a:t>Jeneriği olmayan orijinal ilaçlardan; </a:t>
            </a:r>
            <a:endParaRPr lang="tr-TR" sz="2400" b="1" dirty="0" smtClean="0">
              <a:solidFill>
                <a:srgbClr val="FF0000"/>
              </a:solidFill>
            </a:endParaRPr>
          </a:p>
          <a:p>
            <a:pPr marL="342900" indent="-342900">
              <a:buFont typeface="Arial" pitchFamily="34" charset="0"/>
              <a:buChar char="•"/>
            </a:pPr>
            <a:r>
              <a:rPr lang="tr-TR" sz="2400" dirty="0" smtClean="0"/>
              <a:t>Depocuya </a:t>
            </a:r>
            <a:r>
              <a:rPr lang="tr-TR" sz="2400" dirty="0"/>
              <a:t>satış fiyatı 3,84 (üç virgül </a:t>
            </a:r>
            <a:r>
              <a:rPr lang="tr-TR" sz="2400" dirty="0" err="1"/>
              <a:t>seksendört</a:t>
            </a:r>
            <a:r>
              <a:rPr lang="tr-TR" sz="2400" dirty="0"/>
              <a:t>) TL (dahil) ile 7,32 (yedi virgül </a:t>
            </a:r>
            <a:r>
              <a:rPr lang="tr-TR" sz="2400" dirty="0" err="1"/>
              <a:t>otuziki</a:t>
            </a:r>
            <a:r>
              <a:rPr lang="tr-TR" sz="2400" dirty="0"/>
              <a:t>) TL (dahil) arasında olan ilaçlara; %10 baz </a:t>
            </a:r>
            <a:r>
              <a:rPr lang="tr-TR" sz="2400" dirty="0" err="1"/>
              <a:t>iskonto</a:t>
            </a:r>
            <a:r>
              <a:rPr lang="tr-TR" sz="2400" dirty="0"/>
              <a:t> uygulanır</a:t>
            </a:r>
            <a:r>
              <a:rPr lang="tr-TR" sz="2400" dirty="0" smtClean="0"/>
              <a:t>.</a:t>
            </a:r>
          </a:p>
          <a:p>
            <a:pPr marL="342900" indent="-342900">
              <a:buFont typeface="Arial" pitchFamily="34" charset="0"/>
              <a:buChar char="•"/>
            </a:pPr>
            <a:endParaRPr lang="tr-TR" sz="2400" dirty="0"/>
          </a:p>
          <a:p>
            <a:pPr marL="342900" indent="-342900">
              <a:buFont typeface="Arial" pitchFamily="34" charset="0"/>
              <a:buChar char="•"/>
            </a:pPr>
            <a:r>
              <a:rPr lang="tr-TR" sz="2400" dirty="0" smtClean="0"/>
              <a:t>Depocuya </a:t>
            </a:r>
            <a:r>
              <a:rPr lang="tr-TR" sz="2400" dirty="0"/>
              <a:t>satış fiyatı 7,33 (yedi virgül </a:t>
            </a:r>
            <a:r>
              <a:rPr lang="tr-TR" sz="2400" dirty="0" err="1"/>
              <a:t>otuzüç</a:t>
            </a:r>
            <a:r>
              <a:rPr lang="tr-TR" sz="2400" dirty="0"/>
              <a:t>) TL (dahil) ile 11,02 (</a:t>
            </a:r>
            <a:r>
              <a:rPr lang="tr-TR" sz="2400" dirty="0" err="1"/>
              <a:t>onbir</a:t>
            </a:r>
            <a:r>
              <a:rPr lang="tr-TR" sz="2400" dirty="0"/>
              <a:t> virgül </a:t>
            </a:r>
            <a:r>
              <a:rPr lang="tr-TR" sz="2400" dirty="0" err="1"/>
              <a:t>sıfıriki</a:t>
            </a:r>
            <a:r>
              <a:rPr lang="tr-TR" sz="2400" dirty="0"/>
              <a:t>) TL (dahil) arasında olan ilaçlara; %31 (baz </a:t>
            </a:r>
            <a:r>
              <a:rPr lang="tr-TR" sz="2400" dirty="0" err="1"/>
              <a:t>iskonto</a:t>
            </a:r>
            <a:r>
              <a:rPr lang="tr-TR" sz="2400" dirty="0"/>
              <a:t> %11 + %20 ilave </a:t>
            </a:r>
            <a:r>
              <a:rPr lang="tr-TR" sz="2400" dirty="0" err="1"/>
              <a:t>iskonto</a:t>
            </a:r>
            <a:r>
              <a:rPr lang="tr-TR" sz="2400" dirty="0"/>
              <a:t>) </a:t>
            </a:r>
            <a:r>
              <a:rPr lang="tr-TR" sz="2400" dirty="0" err="1"/>
              <a:t>iskonto</a:t>
            </a:r>
            <a:r>
              <a:rPr lang="tr-TR" sz="2400" dirty="0"/>
              <a:t> uygulanır</a:t>
            </a:r>
            <a:r>
              <a:rPr lang="tr-TR" sz="2400" dirty="0" smtClean="0"/>
              <a:t>.</a:t>
            </a:r>
          </a:p>
          <a:p>
            <a:pPr marL="342900" indent="-342900">
              <a:buFont typeface="Arial" pitchFamily="34" charset="0"/>
              <a:buChar char="•"/>
            </a:pPr>
            <a:endParaRPr lang="tr-TR" sz="2400" dirty="0"/>
          </a:p>
          <a:p>
            <a:pPr marL="342900" indent="-342900">
              <a:buFont typeface="Arial" pitchFamily="34" charset="0"/>
              <a:buChar char="•"/>
            </a:pPr>
            <a:r>
              <a:rPr lang="tr-TR" sz="2400" dirty="0" smtClean="0"/>
              <a:t>Depocuya </a:t>
            </a:r>
            <a:r>
              <a:rPr lang="tr-TR" sz="2400" dirty="0"/>
              <a:t>satış fiyatı 11,03 (</a:t>
            </a:r>
            <a:r>
              <a:rPr lang="tr-TR" sz="2400" dirty="0" err="1"/>
              <a:t>onbir</a:t>
            </a:r>
            <a:r>
              <a:rPr lang="tr-TR" sz="2400" dirty="0"/>
              <a:t> virgül </a:t>
            </a:r>
            <a:r>
              <a:rPr lang="tr-TR" sz="2400" dirty="0" err="1"/>
              <a:t>sıfırüç</a:t>
            </a:r>
            <a:r>
              <a:rPr lang="tr-TR" sz="2400" dirty="0"/>
              <a:t>) TL ve üzerinde olan ilaçlara; %41 </a:t>
            </a:r>
            <a:r>
              <a:rPr lang="tr-TR" sz="2400" dirty="0" err="1"/>
              <a:t>iskonto</a:t>
            </a:r>
            <a:r>
              <a:rPr lang="tr-TR" sz="2400" dirty="0"/>
              <a:t> (baz </a:t>
            </a:r>
            <a:r>
              <a:rPr lang="tr-TR" sz="2400" dirty="0" err="1"/>
              <a:t>iskonto</a:t>
            </a:r>
            <a:r>
              <a:rPr lang="tr-TR" sz="2400" dirty="0"/>
              <a:t> %11 + %30 ilave </a:t>
            </a:r>
            <a:r>
              <a:rPr lang="tr-TR" sz="2400" dirty="0" err="1"/>
              <a:t>iskonto</a:t>
            </a:r>
            <a:r>
              <a:rPr lang="tr-TR" sz="2400" dirty="0"/>
              <a:t>) uygulanır</a:t>
            </a:r>
            <a:r>
              <a:rPr lang="tr-TR" sz="2400" dirty="0" smtClean="0"/>
              <a:t>.</a:t>
            </a:r>
            <a:endParaRPr lang="tr-TR" sz="2400" dirty="0"/>
          </a:p>
        </p:txBody>
      </p:sp>
    </p:spTree>
    <p:extLst>
      <p:ext uri="{BB962C8B-B14F-4D97-AF65-F5344CB8AC3E}">
        <p14:creationId xmlns:p14="http://schemas.microsoft.com/office/powerpoint/2010/main" val="39141685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a:t>
            </a:fld>
            <a:endParaRPr lang="tr-TR" dirty="0"/>
          </a:p>
        </p:txBody>
      </p:sp>
      <p:sp>
        <p:nvSpPr>
          <p:cNvPr id="7" name="Content Placeholder 1"/>
          <p:cNvSpPr txBox="1">
            <a:spLocks/>
          </p:cNvSpPr>
          <p:nvPr/>
        </p:nvSpPr>
        <p:spPr>
          <a:xfrm>
            <a:off x="650959" y="1556792"/>
            <a:ext cx="7693024" cy="439248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tr-TR" sz="2400" dirty="0" smtClean="0">
                <a:solidFill>
                  <a:schemeClr val="tx1"/>
                </a:solidFill>
              </a:rPr>
              <a:t>İlaçların fiyatlandırılması, 1262 sayılı yasanın </a:t>
            </a:r>
            <a:r>
              <a:rPr lang="tr-TR" sz="2400" b="1" dirty="0" smtClean="0">
                <a:solidFill>
                  <a:schemeClr val="tx1"/>
                </a:solidFill>
              </a:rPr>
              <a:t>(</a:t>
            </a:r>
            <a:r>
              <a:rPr lang="tr-TR" sz="2400" b="1" i="1" dirty="0">
                <a:solidFill>
                  <a:schemeClr val="tx1"/>
                </a:solidFill>
              </a:rPr>
              <a:t>İspençiyari ve Tıbbi Müstahzarlar </a:t>
            </a:r>
            <a:r>
              <a:rPr lang="tr-TR" sz="2400" b="1" i="1" dirty="0" smtClean="0">
                <a:solidFill>
                  <a:schemeClr val="tx1"/>
                </a:solidFill>
              </a:rPr>
              <a:t>Kanunu)</a:t>
            </a:r>
            <a:r>
              <a:rPr lang="tr-TR" sz="2400" dirty="0" smtClean="0">
                <a:solidFill>
                  <a:schemeClr val="tx1"/>
                </a:solidFill>
              </a:rPr>
              <a:t> verdiği yetkiye istinaden Bakanlar Kurulu tarafından çıkarılan fiyat kararlarına göre, satılan ürünlerin maliyetlerini esas alan bir yöntemle belirlenmekteydi.</a:t>
            </a:r>
          </a:p>
          <a:p>
            <a:pPr marL="457200" indent="-457200" algn="just">
              <a:buFont typeface="Arial" panose="020B0604020202020204" pitchFamily="34" charset="0"/>
              <a:buChar char="•"/>
            </a:pPr>
            <a:endParaRPr lang="tr-TR" sz="2400" dirty="0" smtClean="0">
              <a:solidFill>
                <a:schemeClr val="tx1"/>
              </a:solidFill>
            </a:endParaRPr>
          </a:p>
          <a:p>
            <a:pPr marL="457200" indent="-457200" algn="just">
              <a:buFont typeface="Arial" panose="020B0604020202020204" pitchFamily="34" charset="0"/>
              <a:buChar char="•"/>
            </a:pPr>
            <a:r>
              <a:rPr lang="tr-TR" sz="2400" dirty="0" smtClean="0">
                <a:solidFill>
                  <a:schemeClr val="tx1"/>
                </a:solidFill>
              </a:rPr>
              <a:t>21 Ocak 2004 tarihli ve 3149 sayılı Bakanlar  Kurulu Kararı 6 Şubat 2004 tarihinde imzalanmış ve bu Bakanlar  Kurulu Kararı ile ülkemizde ilaçların fiyatlandırılmasında, </a:t>
            </a:r>
            <a:r>
              <a:rPr lang="tr-TR" sz="2400" b="1" dirty="0" smtClean="0">
                <a:solidFill>
                  <a:schemeClr val="tx1"/>
                </a:solidFill>
              </a:rPr>
              <a:t>referans fiyatlandırma</a:t>
            </a:r>
            <a:r>
              <a:rPr lang="tr-TR" sz="2400" dirty="0" smtClean="0">
                <a:solidFill>
                  <a:schemeClr val="tx1"/>
                </a:solidFill>
              </a:rPr>
              <a:t> sistemine geçilmiştir.</a:t>
            </a:r>
          </a:p>
        </p:txBody>
      </p:sp>
      <p:sp>
        <p:nvSpPr>
          <p:cNvPr id="8" name="Title 2"/>
          <p:cNvSpPr>
            <a:spLocks noGrp="1"/>
          </p:cNvSpPr>
          <p:nvPr>
            <p:ph type="ctrTitle"/>
          </p:nvPr>
        </p:nvSpPr>
        <p:spPr>
          <a:xfrm>
            <a:off x="615436" y="836712"/>
            <a:ext cx="7404992" cy="685777"/>
          </a:xfrm>
        </p:spPr>
        <p:txBody>
          <a:bodyPr/>
          <a:lstStyle/>
          <a:p>
            <a:r>
              <a:rPr lang="tr-TR" sz="3200" b="1" dirty="0" smtClean="0">
                <a:solidFill>
                  <a:srgbClr val="FF0000"/>
                </a:solidFill>
              </a:rPr>
              <a:t>İlaçların Fiyatlandırılması</a:t>
            </a:r>
            <a:endParaRPr lang="tr-TR" sz="3200" b="1" dirty="0">
              <a:solidFill>
                <a:srgbClr val="FF0000"/>
              </a:solidFill>
            </a:endParaRPr>
          </a:p>
        </p:txBody>
      </p:sp>
    </p:spTree>
    <p:extLst>
      <p:ext uri="{BB962C8B-B14F-4D97-AF65-F5344CB8AC3E}">
        <p14:creationId xmlns:p14="http://schemas.microsoft.com/office/powerpoint/2010/main" val="3457320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20</a:t>
            </a:fld>
            <a:endParaRPr lang="tr-TR" dirty="0"/>
          </a:p>
        </p:txBody>
      </p:sp>
      <p:sp>
        <p:nvSpPr>
          <p:cNvPr id="4" name="Title 2"/>
          <p:cNvSpPr>
            <a:spLocks noGrp="1"/>
          </p:cNvSpPr>
          <p:nvPr>
            <p:ph type="ctrTitle"/>
          </p:nvPr>
        </p:nvSpPr>
        <p:spPr>
          <a:xfrm>
            <a:off x="62780" y="836712"/>
            <a:ext cx="7848872" cy="648072"/>
          </a:xfrm>
        </p:spPr>
        <p:txBody>
          <a:bodyPr/>
          <a:lstStyle/>
          <a:p>
            <a:r>
              <a:rPr lang="tr-TR" sz="2400" b="1" dirty="0" smtClean="0">
                <a:solidFill>
                  <a:srgbClr val="FF0000"/>
                </a:solidFill>
              </a:rPr>
              <a:t>İlaçlarda </a:t>
            </a:r>
            <a:r>
              <a:rPr lang="tr-TR" sz="2400" b="1" dirty="0">
                <a:solidFill>
                  <a:srgbClr val="FF0000"/>
                </a:solidFill>
              </a:rPr>
              <a:t>uygulanacak indirim </a:t>
            </a:r>
            <a:r>
              <a:rPr lang="tr-TR" sz="2400" b="1" dirty="0" smtClean="0">
                <a:solidFill>
                  <a:srgbClr val="FF0000"/>
                </a:solidFill>
              </a:rPr>
              <a:t>oranları</a:t>
            </a:r>
            <a:r>
              <a:rPr lang="tr-TR" sz="2400" b="1" dirty="0"/>
              <a:t> </a:t>
            </a:r>
            <a:r>
              <a:rPr lang="tr-TR" sz="2400" b="1" dirty="0" smtClean="0">
                <a:solidFill>
                  <a:srgbClr val="FF0000"/>
                </a:solidFill>
              </a:rPr>
              <a:t>(SUT 4.4.1</a:t>
            </a:r>
            <a:r>
              <a:rPr lang="tr-TR" sz="2400" b="1" dirty="0">
                <a:solidFill>
                  <a:srgbClr val="FF0000"/>
                </a:solidFill>
              </a:rPr>
              <a:t>)</a:t>
            </a:r>
          </a:p>
        </p:txBody>
      </p:sp>
      <p:sp>
        <p:nvSpPr>
          <p:cNvPr id="7" name="Dikdörtgen 6"/>
          <p:cNvSpPr/>
          <p:nvPr/>
        </p:nvSpPr>
        <p:spPr>
          <a:xfrm>
            <a:off x="539553" y="1484784"/>
            <a:ext cx="8064896" cy="4893647"/>
          </a:xfrm>
          <a:prstGeom prst="rect">
            <a:avLst/>
          </a:prstGeom>
        </p:spPr>
        <p:txBody>
          <a:bodyPr wrap="square">
            <a:spAutoFit/>
          </a:bodyPr>
          <a:lstStyle/>
          <a:p>
            <a:r>
              <a:rPr lang="tr-TR" sz="2400" b="1" dirty="0">
                <a:solidFill>
                  <a:srgbClr val="FF0000"/>
                </a:solidFill>
              </a:rPr>
              <a:t>Jeneriği olan orijinal ilaçlar ile jenerik ilaçlardan; </a:t>
            </a:r>
            <a:endParaRPr lang="tr-TR" sz="2400" b="1" dirty="0" smtClean="0">
              <a:solidFill>
                <a:srgbClr val="FF0000"/>
              </a:solidFill>
            </a:endParaRPr>
          </a:p>
          <a:p>
            <a:endParaRPr lang="tr-TR" sz="2400" b="1" dirty="0">
              <a:solidFill>
                <a:srgbClr val="FF0000"/>
              </a:solidFill>
            </a:endParaRPr>
          </a:p>
          <a:p>
            <a:pPr marL="342900" indent="-342900">
              <a:buFont typeface="Arial" pitchFamily="34" charset="0"/>
              <a:buChar char="•"/>
            </a:pPr>
            <a:r>
              <a:rPr lang="tr-TR" sz="2400" dirty="0" smtClean="0"/>
              <a:t>Depocuya </a:t>
            </a:r>
            <a:r>
              <a:rPr lang="tr-TR" sz="2400" dirty="0"/>
              <a:t>satış fiyatı 3,84 (üç virgül </a:t>
            </a:r>
            <a:r>
              <a:rPr lang="tr-TR" sz="2400" dirty="0" err="1"/>
              <a:t>seksendört</a:t>
            </a:r>
            <a:r>
              <a:rPr lang="tr-TR" sz="2400" dirty="0"/>
              <a:t>) TL (dahil) ile 7,32 (yedi virgül </a:t>
            </a:r>
            <a:r>
              <a:rPr lang="tr-TR" sz="2400" dirty="0" err="1"/>
              <a:t>otuziki</a:t>
            </a:r>
            <a:r>
              <a:rPr lang="tr-TR" sz="2400" dirty="0"/>
              <a:t>) TL (dahil) arasında olan ilaçlara; %10 baz </a:t>
            </a:r>
            <a:r>
              <a:rPr lang="tr-TR" sz="2400" dirty="0" err="1"/>
              <a:t>iskonto</a:t>
            </a:r>
            <a:r>
              <a:rPr lang="tr-TR" sz="2400" dirty="0"/>
              <a:t> uygulanır</a:t>
            </a:r>
            <a:r>
              <a:rPr lang="tr-TR" sz="2400" dirty="0" smtClean="0"/>
              <a:t>.</a:t>
            </a:r>
          </a:p>
          <a:p>
            <a:pPr marL="342900" indent="-342900">
              <a:buFont typeface="Arial" pitchFamily="34" charset="0"/>
              <a:buChar char="•"/>
            </a:pPr>
            <a:endParaRPr lang="tr-TR" sz="2400" dirty="0"/>
          </a:p>
          <a:p>
            <a:pPr marL="342900" indent="-342900">
              <a:buFont typeface="Arial" pitchFamily="34" charset="0"/>
              <a:buChar char="•"/>
            </a:pPr>
            <a:r>
              <a:rPr lang="tr-TR" sz="2400" dirty="0" smtClean="0"/>
              <a:t>Depocuya </a:t>
            </a:r>
            <a:r>
              <a:rPr lang="tr-TR" sz="2400" dirty="0"/>
              <a:t>satış fiyatı 7,33 (yedi virgül </a:t>
            </a:r>
            <a:r>
              <a:rPr lang="tr-TR" sz="2400" dirty="0" err="1"/>
              <a:t>otuzüç</a:t>
            </a:r>
            <a:r>
              <a:rPr lang="tr-TR" sz="2400" dirty="0"/>
              <a:t>) TL (dahil) ile 11,02 (</a:t>
            </a:r>
            <a:r>
              <a:rPr lang="tr-TR" sz="2400" dirty="0" err="1"/>
              <a:t>onbir</a:t>
            </a:r>
            <a:r>
              <a:rPr lang="tr-TR" sz="2400" dirty="0"/>
              <a:t> virgül </a:t>
            </a:r>
            <a:r>
              <a:rPr lang="tr-TR" sz="2400" dirty="0" err="1"/>
              <a:t>sıfıriki</a:t>
            </a:r>
            <a:r>
              <a:rPr lang="tr-TR" sz="2400" dirty="0"/>
              <a:t>) TL (dahil) arasında olan ilaçlara; %18 </a:t>
            </a:r>
            <a:r>
              <a:rPr lang="tr-TR" sz="2400" dirty="0" err="1"/>
              <a:t>iskonto</a:t>
            </a:r>
            <a:r>
              <a:rPr lang="tr-TR" sz="2400" dirty="0"/>
              <a:t> (baz </a:t>
            </a:r>
            <a:r>
              <a:rPr lang="tr-TR" sz="2400" dirty="0" err="1"/>
              <a:t>iskonto</a:t>
            </a:r>
            <a:r>
              <a:rPr lang="tr-TR" sz="2400" dirty="0"/>
              <a:t> %11 + % 7 ilave </a:t>
            </a:r>
            <a:r>
              <a:rPr lang="tr-TR" sz="2400" dirty="0" err="1"/>
              <a:t>iskonto</a:t>
            </a:r>
            <a:r>
              <a:rPr lang="tr-TR" sz="2400" dirty="0"/>
              <a:t>) uygulanır</a:t>
            </a:r>
            <a:r>
              <a:rPr lang="tr-TR" sz="2400" dirty="0" smtClean="0"/>
              <a:t>.</a:t>
            </a:r>
          </a:p>
          <a:p>
            <a:pPr marL="342900" indent="-342900">
              <a:buFont typeface="Arial" pitchFamily="34" charset="0"/>
              <a:buChar char="•"/>
            </a:pPr>
            <a:endParaRPr lang="tr-TR" sz="2400" dirty="0"/>
          </a:p>
          <a:p>
            <a:pPr marL="342900" indent="-342900">
              <a:buFont typeface="Arial" pitchFamily="34" charset="0"/>
              <a:buChar char="•"/>
            </a:pPr>
            <a:r>
              <a:rPr lang="tr-TR" sz="2400" dirty="0" smtClean="0"/>
              <a:t>Depocuya </a:t>
            </a:r>
            <a:r>
              <a:rPr lang="tr-TR" sz="2400" dirty="0"/>
              <a:t>satış fiyatı 11,03 (</a:t>
            </a:r>
            <a:r>
              <a:rPr lang="tr-TR" sz="2400" dirty="0" err="1"/>
              <a:t>onbir</a:t>
            </a:r>
            <a:r>
              <a:rPr lang="tr-TR" sz="2400" dirty="0"/>
              <a:t> virgül </a:t>
            </a:r>
            <a:r>
              <a:rPr lang="tr-TR" sz="2400" dirty="0" err="1"/>
              <a:t>sıfırüç</a:t>
            </a:r>
            <a:r>
              <a:rPr lang="tr-TR" sz="2400" dirty="0"/>
              <a:t>) TL ve </a:t>
            </a:r>
            <a:r>
              <a:rPr lang="tr-TR" sz="2400" dirty="0" smtClean="0"/>
              <a:t>üzerinde </a:t>
            </a:r>
            <a:r>
              <a:rPr lang="tr-TR" sz="2400" dirty="0"/>
              <a:t>olan ilaçlara; %28 </a:t>
            </a:r>
            <a:r>
              <a:rPr lang="tr-TR" sz="2400" dirty="0" err="1"/>
              <a:t>iskonto</a:t>
            </a:r>
            <a:r>
              <a:rPr lang="tr-TR" sz="2400" dirty="0"/>
              <a:t> (baz </a:t>
            </a:r>
            <a:r>
              <a:rPr lang="tr-TR" sz="2400" dirty="0" err="1"/>
              <a:t>iskonto</a:t>
            </a:r>
            <a:r>
              <a:rPr lang="tr-TR" sz="2400" dirty="0"/>
              <a:t> %11 + %17 ilave </a:t>
            </a:r>
            <a:r>
              <a:rPr lang="tr-TR" sz="2400" dirty="0" err="1"/>
              <a:t>iskonto</a:t>
            </a:r>
            <a:r>
              <a:rPr lang="tr-TR" sz="2400" dirty="0"/>
              <a:t>) uygulanır.</a:t>
            </a:r>
          </a:p>
        </p:txBody>
      </p:sp>
    </p:spTree>
    <p:extLst>
      <p:ext uri="{BB962C8B-B14F-4D97-AF65-F5344CB8AC3E}">
        <p14:creationId xmlns:p14="http://schemas.microsoft.com/office/powerpoint/2010/main" val="34006770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21</a:t>
            </a:fld>
            <a:endParaRPr lang="tr-TR" dirty="0"/>
          </a:p>
        </p:txBody>
      </p:sp>
      <p:sp>
        <p:nvSpPr>
          <p:cNvPr id="4" name="Title 2"/>
          <p:cNvSpPr>
            <a:spLocks noGrp="1"/>
          </p:cNvSpPr>
          <p:nvPr>
            <p:ph type="ctrTitle"/>
          </p:nvPr>
        </p:nvSpPr>
        <p:spPr>
          <a:xfrm>
            <a:off x="251519" y="620688"/>
            <a:ext cx="7628309" cy="648072"/>
          </a:xfrm>
        </p:spPr>
        <p:txBody>
          <a:bodyPr/>
          <a:lstStyle/>
          <a:p>
            <a:pPr algn="l"/>
            <a:r>
              <a:rPr lang="tr-TR" sz="2000" b="1" dirty="0">
                <a:solidFill>
                  <a:srgbClr val="FF0000"/>
                </a:solidFill>
                <a:latin typeface="+mn-lt"/>
                <a:ea typeface="+mn-ea"/>
                <a:cs typeface="+mn-cs"/>
              </a:rPr>
              <a:t>İlaçlarda uygulanacak indirim oranları (SUT 4.4.1)</a:t>
            </a:r>
          </a:p>
        </p:txBody>
      </p:sp>
      <p:sp>
        <p:nvSpPr>
          <p:cNvPr id="7" name="Dikdörtgen 6"/>
          <p:cNvSpPr/>
          <p:nvPr/>
        </p:nvSpPr>
        <p:spPr>
          <a:xfrm>
            <a:off x="251520" y="1196752"/>
            <a:ext cx="8496944" cy="2554545"/>
          </a:xfrm>
          <a:prstGeom prst="rect">
            <a:avLst/>
          </a:prstGeom>
        </p:spPr>
        <p:txBody>
          <a:bodyPr wrap="square">
            <a:spAutoFit/>
          </a:bodyPr>
          <a:lstStyle/>
          <a:p>
            <a:pPr algn="just"/>
            <a:r>
              <a:rPr lang="tr-TR" sz="2000" dirty="0" smtClean="0"/>
              <a:t>Hastaneler</a:t>
            </a:r>
            <a:r>
              <a:rPr lang="tr-TR" sz="2000" dirty="0"/>
              <a:t>, yatarak tedavilerde kullandıkları ve kendi eczanelerinden temin ettikleri ilaçlara da yukarıda belirtilen esaslara göre kamu kurum </a:t>
            </a:r>
            <a:r>
              <a:rPr lang="tr-TR" sz="2000" dirty="0" err="1"/>
              <a:t>iskontosu</a:t>
            </a:r>
            <a:r>
              <a:rPr lang="tr-TR" sz="2000" dirty="0"/>
              <a:t> ile </a:t>
            </a:r>
            <a:r>
              <a:rPr lang="tr-TR" sz="2000" b="1" dirty="0">
                <a:solidFill>
                  <a:srgbClr val="FF0000"/>
                </a:solidFill>
              </a:rPr>
              <a:t>%3,5 </a:t>
            </a:r>
            <a:r>
              <a:rPr lang="tr-TR" sz="2000" dirty="0"/>
              <a:t>oranında eczacı indirimi uygulayarak fatura edeceklerdir. </a:t>
            </a:r>
            <a:endParaRPr lang="tr-TR" sz="2000" dirty="0" smtClean="0"/>
          </a:p>
          <a:p>
            <a:pPr algn="just"/>
            <a:endParaRPr lang="tr-TR" sz="2000" dirty="0" smtClean="0"/>
          </a:p>
          <a:p>
            <a:pPr algn="just"/>
            <a:r>
              <a:rPr lang="tr-TR" sz="2000" dirty="0" smtClean="0"/>
              <a:t>Serbest </a:t>
            </a:r>
            <a:r>
              <a:rPr lang="tr-TR" sz="2000" dirty="0"/>
              <a:t>eczane satışı olmayan ve Sağlık Bakanlığı tarafından “depocu fiyatlı ilaçlar” şeklinde tanımlanan ürünlere, depocu satış fiyatı üzerinden EK-4/A Listesinde gösterilen indirim oranları (özel </a:t>
            </a:r>
            <a:r>
              <a:rPr lang="tr-TR" sz="2000" dirty="0" err="1"/>
              <a:t>iskontolar</a:t>
            </a:r>
            <a:r>
              <a:rPr lang="tr-TR" sz="2000" dirty="0"/>
              <a:t> dahil) uygulanır, </a:t>
            </a:r>
            <a:r>
              <a:rPr lang="tr-TR" sz="2000" b="1" dirty="0">
                <a:solidFill>
                  <a:srgbClr val="FF0000"/>
                </a:solidFill>
              </a:rPr>
              <a:t>ayrıca eczacı indirimi uygulanmaz</a:t>
            </a:r>
            <a:r>
              <a:rPr lang="tr-TR" sz="2000" b="1" dirty="0" smtClean="0">
                <a:solidFill>
                  <a:srgbClr val="FF0000"/>
                </a:solidFill>
              </a:rPr>
              <a:t>.</a:t>
            </a:r>
          </a:p>
        </p:txBody>
      </p:sp>
      <p:sp>
        <p:nvSpPr>
          <p:cNvPr id="2" name="Dikdörtgen 1"/>
          <p:cNvSpPr/>
          <p:nvPr/>
        </p:nvSpPr>
        <p:spPr>
          <a:xfrm>
            <a:off x="251520" y="3861048"/>
            <a:ext cx="8496944" cy="2554545"/>
          </a:xfrm>
          <a:prstGeom prst="rect">
            <a:avLst/>
          </a:prstGeom>
        </p:spPr>
        <p:txBody>
          <a:bodyPr wrap="square">
            <a:spAutoFit/>
          </a:bodyPr>
          <a:lstStyle/>
          <a:p>
            <a:pPr lvl="0" algn="just"/>
            <a:r>
              <a:rPr lang="tr-TR" sz="2000" b="1" dirty="0">
                <a:solidFill>
                  <a:srgbClr val="FF0000"/>
                </a:solidFill>
              </a:rPr>
              <a:t>Bunun dışında serbest eczanelerle yapılan protokole istinaden</a:t>
            </a:r>
            <a:r>
              <a:rPr lang="tr-TR" sz="2000" b="1" dirty="0" smtClean="0">
                <a:solidFill>
                  <a:srgbClr val="FF0000"/>
                </a:solidFill>
              </a:rPr>
              <a:t>:</a:t>
            </a:r>
          </a:p>
          <a:p>
            <a:pPr lvl="0" algn="just"/>
            <a:endParaRPr lang="tr-TR" sz="2000" b="1" dirty="0">
              <a:solidFill>
                <a:srgbClr val="FF0000"/>
              </a:solidFill>
            </a:endParaRPr>
          </a:p>
          <a:p>
            <a:pPr lvl="0" algn="just"/>
            <a:r>
              <a:rPr lang="tr-TR" sz="2000" b="1" dirty="0">
                <a:solidFill>
                  <a:srgbClr val="FF0000"/>
                </a:solidFill>
              </a:rPr>
              <a:t>Eczacı indirim oranları</a:t>
            </a:r>
            <a:r>
              <a:rPr lang="tr-TR" sz="2000" dirty="0">
                <a:solidFill>
                  <a:prstClr val="black"/>
                </a:solidFill>
              </a:rPr>
              <a:t>, bir önceki yıl satış hasılatı (KDV hariç) üzerinden aşağıda belirtildiği şekilde uygulanacaktır; 700.000 TL' ye kadar satış hâsılatı olan eczaneler tarafından % 0 indirim, 700.001 TL ile 900.000 TL arasında satış hâsılatı olan eczaneler tarafından % 0,75 indirim, 900.001 TL ile 1.500.000 TL arasında satış hâsılatı olan eczaneler tarafından % 2,20 indirim. 1.500.000 TL üzerinde satış hâsılatı olan eczaneler tarafından % 2,75 indirim.</a:t>
            </a:r>
            <a:endParaRPr lang="tr-TR" sz="2000" b="1" dirty="0">
              <a:solidFill>
                <a:srgbClr val="FF0000"/>
              </a:solidFill>
            </a:endParaRPr>
          </a:p>
        </p:txBody>
      </p:sp>
    </p:spTree>
    <p:extLst>
      <p:ext uri="{BB962C8B-B14F-4D97-AF65-F5344CB8AC3E}">
        <p14:creationId xmlns:p14="http://schemas.microsoft.com/office/powerpoint/2010/main" val="13874925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22</a:t>
            </a:fld>
            <a:endParaRPr lang="tr-TR" dirty="0"/>
          </a:p>
        </p:txBody>
      </p:sp>
      <p:sp>
        <p:nvSpPr>
          <p:cNvPr id="7" name="Dikdörtgen 6"/>
          <p:cNvSpPr/>
          <p:nvPr/>
        </p:nvSpPr>
        <p:spPr>
          <a:xfrm>
            <a:off x="1291680" y="764704"/>
            <a:ext cx="5040560" cy="369332"/>
          </a:xfrm>
          <a:prstGeom prst="rect">
            <a:avLst/>
          </a:prstGeom>
        </p:spPr>
        <p:txBody>
          <a:bodyPr wrap="square">
            <a:spAutoFit/>
          </a:bodyPr>
          <a:lstStyle/>
          <a:p>
            <a:pPr algn="ctr"/>
            <a:r>
              <a:rPr lang="tr-TR" b="1" dirty="0" smtClean="0">
                <a:solidFill>
                  <a:srgbClr val="FF0000"/>
                </a:solidFill>
              </a:rPr>
              <a:t>Bedeli Ödenecek İlaçlar Listesi </a:t>
            </a:r>
            <a:endParaRPr lang="tr-TR" b="1" dirty="0">
              <a:solidFill>
                <a:srgbClr val="FF0000"/>
              </a:solidFill>
            </a:endParaRPr>
          </a:p>
        </p:txBody>
      </p:sp>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20891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2415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23</a:t>
            </a:fld>
            <a:endParaRPr lang="tr-TR" dirty="0"/>
          </a:p>
        </p:txBody>
      </p:sp>
      <p:sp>
        <p:nvSpPr>
          <p:cNvPr id="2" name="Dikdörtgen 1"/>
          <p:cNvSpPr/>
          <p:nvPr/>
        </p:nvSpPr>
        <p:spPr>
          <a:xfrm>
            <a:off x="356458" y="1628800"/>
            <a:ext cx="8424936" cy="4893647"/>
          </a:xfrm>
          <a:prstGeom prst="rect">
            <a:avLst/>
          </a:prstGeom>
        </p:spPr>
        <p:txBody>
          <a:bodyPr wrap="square">
            <a:spAutoFit/>
          </a:bodyPr>
          <a:lstStyle/>
          <a:p>
            <a:pPr marL="457200" indent="-457200" algn="just">
              <a:spcAft>
                <a:spcPts val="0"/>
              </a:spcAft>
              <a:buFont typeface="Arial" pitchFamily="34" charset="0"/>
              <a:buChar char="•"/>
              <a:tabLst>
                <a:tab pos="364490" algn="l"/>
              </a:tabLst>
            </a:pPr>
            <a:r>
              <a:rPr lang="tr-TR" sz="2400" dirty="0" smtClean="0">
                <a:latin typeface="Times New Roman"/>
                <a:ea typeface="ヒラギノ明朝 Pro W3"/>
              </a:rPr>
              <a:t>Sınırlandırılmış </a:t>
            </a:r>
            <a:r>
              <a:rPr lang="tr-TR" sz="2400" dirty="0">
                <a:latin typeface="Times New Roman"/>
                <a:ea typeface="ヒラギノ明朝 Pro W3"/>
              </a:rPr>
              <a:t>bir </a:t>
            </a:r>
            <a:r>
              <a:rPr lang="tr-TR" sz="2400" dirty="0" err="1">
                <a:latin typeface="Times New Roman"/>
                <a:ea typeface="ヒラギノ明朝 Pro W3"/>
              </a:rPr>
              <a:t>terapötik</a:t>
            </a:r>
            <a:r>
              <a:rPr lang="tr-TR" sz="2400" dirty="0">
                <a:latin typeface="Times New Roman"/>
                <a:ea typeface="ヒラギノ明朝 Pro W3"/>
              </a:rPr>
              <a:t> eşdeğerlik olarak, aynı </a:t>
            </a:r>
            <a:r>
              <a:rPr lang="tr-TR" sz="2400" dirty="0" err="1">
                <a:latin typeface="Times New Roman"/>
                <a:ea typeface="ヒラギノ明朝 Pro W3"/>
              </a:rPr>
              <a:t>endikasyon</a:t>
            </a:r>
            <a:r>
              <a:rPr lang="tr-TR" sz="2400" dirty="0">
                <a:latin typeface="Times New Roman"/>
                <a:ea typeface="ヒラギノ明朝 Pro W3"/>
              </a:rPr>
              <a:t> için kullanılabilecek </a:t>
            </a:r>
            <a:r>
              <a:rPr lang="tr-TR" sz="2400" b="1" dirty="0">
                <a:solidFill>
                  <a:srgbClr val="FF0000"/>
                </a:solidFill>
                <a:latin typeface="Times New Roman"/>
                <a:ea typeface="ヒラギノ明朝 Pro W3"/>
              </a:rPr>
              <a:t>aynı etken maddeyi içeren</a:t>
            </a:r>
            <a:r>
              <a:rPr lang="tr-TR" sz="2400" dirty="0">
                <a:latin typeface="Times New Roman"/>
                <a:ea typeface="ヒラギノ明朝 Pro W3"/>
              </a:rPr>
              <a:t> ürünlerin </a:t>
            </a:r>
            <a:r>
              <a:rPr lang="tr-TR" sz="2400" b="1" dirty="0">
                <a:solidFill>
                  <a:srgbClr val="FF0000"/>
                </a:solidFill>
                <a:latin typeface="Times New Roman"/>
                <a:ea typeface="ヒラギノ明朝 Pro W3"/>
              </a:rPr>
              <a:t>benzer dozaj formları arasında</a:t>
            </a:r>
            <a:r>
              <a:rPr lang="tr-TR" sz="2400" dirty="0">
                <a:latin typeface="Times New Roman"/>
                <a:ea typeface="ヒラギノ明朝 Pro W3"/>
              </a:rPr>
              <a:t> fiyat karşılaştırması </a:t>
            </a:r>
            <a:r>
              <a:rPr lang="tr-TR" sz="2400" dirty="0" smtClean="0">
                <a:latin typeface="Times New Roman"/>
                <a:ea typeface="ヒラギノ明朝 Pro W3"/>
              </a:rPr>
              <a:t>temeline dayanır. </a:t>
            </a:r>
            <a:endParaRPr lang="tr-TR" sz="2400" dirty="0">
              <a:latin typeface="Times New Roman"/>
              <a:ea typeface="Times New Roman"/>
            </a:endParaRPr>
          </a:p>
          <a:p>
            <a:pPr marL="457200" indent="-457200" algn="just">
              <a:spcAft>
                <a:spcPts val="0"/>
              </a:spcAft>
              <a:buFont typeface="Arial" pitchFamily="34" charset="0"/>
              <a:buChar char="•"/>
              <a:tabLst>
                <a:tab pos="364490" algn="l"/>
              </a:tabLst>
            </a:pPr>
            <a:r>
              <a:rPr lang="tr-TR" sz="2400" dirty="0">
                <a:latin typeface="Times New Roman"/>
                <a:ea typeface="ヒラギノ明朝 Pro W3"/>
              </a:rPr>
              <a:t>İndirimli kutu fiyatı üzerinden, gruba dâhil ilaçların “indirimli birim bedeli” hesaplanır</a:t>
            </a:r>
            <a:r>
              <a:rPr lang="tr-TR" sz="2400" dirty="0" smtClean="0">
                <a:latin typeface="Times New Roman"/>
                <a:ea typeface="ヒラギノ明朝 Pro W3"/>
              </a:rPr>
              <a:t>.</a:t>
            </a:r>
          </a:p>
          <a:p>
            <a:pPr marL="457200" indent="-457200" algn="just">
              <a:spcAft>
                <a:spcPts val="0"/>
              </a:spcAft>
              <a:buFont typeface="Arial" pitchFamily="34" charset="0"/>
              <a:buChar char="•"/>
              <a:tabLst>
                <a:tab pos="364490" algn="l"/>
              </a:tabLst>
            </a:pPr>
            <a:r>
              <a:rPr lang="tr-TR" sz="2400" dirty="0">
                <a:latin typeface="Times New Roman"/>
                <a:ea typeface="ヒラギノ明朝 Pro W3"/>
              </a:rPr>
              <a:t>Gruptaki ilaçlar için bulunan bu indirimli birim bedeller karşılaştırılarak o eşdeğer ürün grubu için geçerli en ucuz birim bedel bulunur</a:t>
            </a:r>
            <a:r>
              <a:rPr lang="tr-TR" sz="2400" dirty="0" smtClean="0">
                <a:latin typeface="Times New Roman"/>
                <a:ea typeface="ヒラギノ明朝 Pro W3"/>
              </a:rPr>
              <a:t>.</a:t>
            </a:r>
          </a:p>
          <a:p>
            <a:pPr marL="457200" indent="-457200" algn="just">
              <a:buFont typeface="Arial" pitchFamily="34" charset="0"/>
              <a:buChar char="•"/>
              <a:tabLst>
                <a:tab pos="364490" algn="l"/>
              </a:tabLst>
            </a:pPr>
            <a:r>
              <a:rPr lang="tr-TR" sz="2400" dirty="0">
                <a:latin typeface="Times New Roman"/>
                <a:ea typeface="ヒラギノ明朝 Pro W3"/>
              </a:rPr>
              <a:t>Bu bedel </a:t>
            </a:r>
            <a:r>
              <a:rPr lang="tr-TR" sz="2400" b="1" dirty="0">
                <a:solidFill>
                  <a:srgbClr val="FF0000"/>
                </a:solidFill>
                <a:latin typeface="Times New Roman"/>
                <a:ea typeface="ヒラギノ明朝 Pro W3"/>
              </a:rPr>
              <a:t>taban birim fiyat</a:t>
            </a:r>
            <a:r>
              <a:rPr lang="tr-TR" sz="2400" dirty="0">
                <a:latin typeface="Times New Roman"/>
                <a:ea typeface="ヒラギノ明朝 Pro W3"/>
              </a:rPr>
              <a:t>, bu bedelli ilaç, </a:t>
            </a:r>
            <a:r>
              <a:rPr lang="tr-TR" sz="2400" b="1" dirty="0">
                <a:solidFill>
                  <a:srgbClr val="FF0000"/>
                </a:solidFill>
                <a:latin typeface="Times New Roman"/>
                <a:ea typeface="ヒラギノ明朝 Pro W3"/>
              </a:rPr>
              <a:t>taban ilaç </a:t>
            </a:r>
            <a:r>
              <a:rPr lang="tr-TR" sz="2400" dirty="0">
                <a:latin typeface="Times New Roman"/>
                <a:ea typeface="ヒラギノ明朝 Pro W3"/>
              </a:rPr>
              <a:t>olarak ifade edilir. Taban ilacın en az %1 pazar payına sahip olması gerekir</a:t>
            </a:r>
            <a:r>
              <a:rPr lang="tr-TR" sz="2400" dirty="0" smtClean="0">
                <a:latin typeface="Times New Roman"/>
                <a:ea typeface="ヒラギノ明朝 Pro W3"/>
              </a:rPr>
              <a:t>.</a:t>
            </a:r>
          </a:p>
          <a:p>
            <a:pPr marL="457200" indent="-457200" algn="just">
              <a:spcAft>
                <a:spcPts val="0"/>
              </a:spcAft>
              <a:buFont typeface="Arial" pitchFamily="34" charset="0"/>
              <a:buChar char="•"/>
              <a:tabLst>
                <a:tab pos="364490" algn="l"/>
              </a:tabLst>
            </a:pPr>
            <a:endParaRPr lang="tr-TR" sz="2400" dirty="0">
              <a:latin typeface="Times New Roman"/>
              <a:ea typeface="Times New Roman"/>
            </a:endParaRPr>
          </a:p>
        </p:txBody>
      </p:sp>
      <p:sp>
        <p:nvSpPr>
          <p:cNvPr id="4" name="Title 2"/>
          <p:cNvSpPr>
            <a:spLocks noGrp="1"/>
          </p:cNvSpPr>
          <p:nvPr>
            <p:ph type="ctrTitle"/>
          </p:nvPr>
        </p:nvSpPr>
        <p:spPr>
          <a:xfrm>
            <a:off x="62780" y="836712"/>
            <a:ext cx="7848872" cy="648072"/>
          </a:xfrm>
        </p:spPr>
        <p:txBody>
          <a:bodyPr/>
          <a:lstStyle/>
          <a:p>
            <a:r>
              <a:rPr lang="tr-TR" sz="3200" b="1" dirty="0">
                <a:solidFill>
                  <a:srgbClr val="FF0000"/>
                </a:solidFill>
                <a:latin typeface="Times New Roman"/>
                <a:ea typeface="ヒラギノ明朝 Pro W3"/>
              </a:rPr>
              <a:t>Eşdeğer ilaç uygulaması</a:t>
            </a:r>
            <a:endParaRPr lang="tr-TR" sz="3200" b="1" dirty="0">
              <a:solidFill>
                <a:srgbClr val="FF0000"/>
              </a:solidFill>
            </a:endParaRPr>
          </a:p>
        </p:txBody>
      </p:sp>
    </p:spTree>
    <p:extLst>
      <p:ext uri="{BB962C8B-B14F-4D97-AF65-F5344CB8AC3E}">
        <p14:creationId xmlns:p14="http://schemas.microsoft.com/office/powerpoint/2010/main" val="17969068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24</a:t>
            </a:fld>
            <a:endParaRPr lang="tr-TR" dirty="0"/>
          </a:p>
        </p:txBody>
      </p:sp>
      <p:graphicFrame>
        <p:nvGraphicFramePr>
          <p:cNvPr id="3" name="Diyagram 2"/>
          <p:cNvGraphicFramePr/>
          <p:nvPr>
            <p:extLst>
              <p:ext uri="{D42A27DB-BD31-4B8C-83A1-F6EECF244321}">
                <p14:modId xmlns:p14="http://schemas.microsoft.com/office/powerpoint/2010/main" val="1507960542"/>
              </p:ext>
            </p:extLst>
          </p:nvPr>
        </p:nvGraphicFramePr>
        <p:xfrm>
          <a:off x="467544" y="155679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p:cNvSpPr>
            <a:spLocks noGrp="1"/>
          </p:cNvSpPr>
          <p:nvPr>
            <p:ph type="ctrTitle"/>
          </p:nvPr>
        </p:nvSpPr>
        <p:spPr>
          <a:xfrm>
            <a:off x="62780" y="836712"/>
            <a:ext cx="7848872" cy="648072"/>
          </a:xfrm>
        </p:spPr>
        <p:txBody>
          <a:bodyPr/>
          <a:lstStyle/>
          <a:p>
            <a:r>
              <a:rPr lang="tr-TR" sz="2400" b="1" dirty="0">
                <a:solidFill>
                  <a:srgbClr val="FF0000"/>
                </a:solidFill>
                <a:latin typeface="Times New Roman"/>
                <a:ea typeface="ヒラギノ明朝 Pro W3"/>
              </a:rPr>
              <a:t>Eşdeğer ilaç uygulaması</a:t>
            </a:r>
            <a:endParaRPr lang="tr-TR" sz="2400" b="1" dirty="0">
              <a:solidFill>
                <a:srgbClr val="FF0000"/>
              </a:solidFill>
            </a:endParaRPr>
          </a:p>
        </p:txBody>
      </p:sp>
    </p:spTree>
    <p:extLst>
      <p:ext uri="{BB962C8B-B14F-4D97-AF65-F5344CB8AC3E}">
        <p14:creationId xmlns:p14="http://schemas.microsoft.com/office/powerpoint/2010/main" val="354499206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25</a:t>
            </a:fld>
            <a:endParaRPr lang="tr-TR" dirty="0"/>
          </a:p>
        </p:txBody>
      </p:sp>
      <p:sp>
        <p:nvSpPr>
          <p:cNvPr id="3" name="Metin kutusu 2"/>
          <p:cNvSpPr txBox="1"/>
          <p:nvPr/>
        </p:nvSpPr>
        <p:spPr>
          <a:xfrm>
            <a:off x="3836977" y="1052735"/>
            <a:ext cx="720080" cy="5472608"/>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tr-TR" dirty="0"/>
          </a:p>
        </p:txBody>
      </p:sp>
      <p:sp>
        <p:nvSpPr>
          <p:cNvPr id="5" name="Title 2"/>
          <p:cNvSpPr>
            <a:spLocks noGrp="1"/>
          </p:cNvSpPr>
          <p:nvPr>
            <p:ph type="ctrTitle"/>
          </p:nvPr>
        </p:nvSpPr>
        <p:spPr>
          <a:xfrm>
            <a:off x="0" y="428604"/>
            <a:ext cx="7848872" cy="648072"/>
          </a:xfrm>
        </p:spPr>
        <p:txBody>
          <a:bodyPr/>
          <a:lstStyle/>
          <a:p>
            <a:r>
              <a:rPr lang="tr-TR" sz="2400" b="1" dirty="0" smtClean="0">
                <a:solidFill>
                  <a:srgbClr val="FF0000"/>
                </a:solidFill>
                <a:latin typeface="Times New Roman"/>
                <a:ea typeface="ヒラギノ明朝 Pro W3"/>
              </a:rPr>
              <a:t>Eşdeğer Guruba Göre EK-4A Örneği</a:t>
            </a:r>
            <a:endParaRPr lang="tr-TR" sz="24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83167" cy="4968552"/>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8575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26</a:t>
            </a:fld>
            <a:endParaRPr lang="tr-TR" dirty="0"/>
          </a:p>
        </p:txBody>
      </p:sp>
      <p:sp>
        <p:nvSpPr>
          <p:cNvPr id="3" name="Metin kutusu 2"/>
          <p:cNvSpPr txBox="1"/>
          <p:nvPr/>
        </p:nvSpPr>
        <p:spPr>
          <a:xfrm>
            <a:off x="683568" y="1268760"/>
            <a:ext cx="7920880" cy="5632311"/>
          </a:xfrm>
          <a:prstGeom prst="rect">
            <a:avLst/>
          </a:prstGeom>
          <a:noFill/>
        </p:spPr>
        <p:txBody>
          <a:bodyPr wrap="square" rtlCol="0">
            <a:spAutoFit/>
          </a:bodyPr>
          <a:lstStyle/>
          <a:p>
            <a:r>
              <a:rPr lang="tr-TR" dirty="0" smtClean="0"/>
              <a:t>KDV Hariç Depocuya </a:t>
            </a:r>
            <a:r>
              <a:rPr lang="tr-TR" dirty="0"/>
              <a:t>satış fiyatı </a:t>
            </a:r>
            <a:r>
              <a:rPr lang="tr-TR" dirty="0" smtClean="0"/>
              <a:t>10 </a:t>
            </a:r>
            <a:r>
              <a:rPr lang="tr-TR" dirty="0"/>
              <a:t>TL olan </a:t>
            </a:r>
            <a:r>
              <a:rPr lang="tr-TR" dirty="0" smtClean="0"/>
              <a:t>bir </a:t>
            </a:r>
            <a:r>
              <a:rPr lang="tr-TR" dirty="0"/>
              <a:t>ilacı ele alalım. </a:t>
            </a:r>
            <a:endParaRPr lang="tr-TR" dirty="0" smtClean="0"/>
          </a:p>
          <a:p>
            <a:endParaRPr lang="tr-TR" dirty="0"/>
          </a:p>
          <a:p>
            <a:r>
              <a:rPr lang="tr-TR" b="1" dirty="0" smtClean="0"/>
              <a:t>Depocu </a:t>
            </a:r>
            <a:r>
              <a:rPr lang="tr-TR" b="1" dirty="0"/>
              <a:t>satış fiyatını </a:t>
            </a:r>
            <a:r>
              <a:rPr lang="tr-TR" dirty="0" smtClean="0"/>
              <a:t>hesaplamak </a:t>
            </a:r>
            <a:r>
              <a:rPr lang="tr-TR" dirty="0"/>
              <a:t>için imalatçı satış fiyatına %9 yasal depocu kârını eklememiz gerekmektedir.</a:t>
            </a:r>
          </a:p>
          <a:p>
            <a:r>
              <a:rPr lang="tr-TR" dirty="0"/>
              <a:t> </a:t>
            </a:r>
          </a:p>
          <a:p>
            <a:r>
              <a:rPr lang="tr-TR" dirty="0"/>
              <a:t>         = 10 TL x (1 + Depocu Kârı /100)</a:t>
            </a:r>
          </a:p>
          <a:p>
            <a:r>
              <a:rPr lang="tr-TR" dirty="0"/>
              <a:t>         = 10 TL x (1 + 9/100)</a:t>
            </a:r>
          </a:p>
          <a:p>
            <a:r>
              <a:rPr lang="tr-TR" dirty="0"/>
              <a:t>         = 10 TL x (1 + 0,09)</a:t>
            </a:r>
          </a:p>
          <a:p>
            <a:r>
              <a:rPr lang="tr-TR" dirty="0"/>
              <a:t>         = 10 TL x (1,09)</a:t>
            </a:r>
          </a:p>
          <a:p>
            <a:r>
              <a:rPr lang="tr-TR" dirty="0"/>
              <a:t>         = </a:t>
            </a:r>
            <a:r>
              <a:rPr lang="tr-TR" b="1" dirty="0"/>
              <a:t>10,9 TL Depocu Satış </a:t>
            </a:r>
            <a:r>
              <a:rPr lang="tr-TR" b="1" dirty="0" smtClean="0"/>
              <a:t>Fiyatı</a:t>
            </a:r>
          </a:p>
          <a:p>
            <a:r>
              <a:rPr lang="tr-TR" b="1" dirty="0"/>
              <a:t> </a:t>
            </a:r>
          </a:p>
          <a:p>
            <a:r>
              <a:rPr lang="tr-TR" b="1" dirty="0"/>
              <a:t>KDV dâhil depocu satış fiyatını bulmak için:</a:t>
            </a:r>
          </a:p>
          <a:p>
            <a:r>
              <a:rPr lang="tr-TR" dirty="0"/>
              <a:t> </a:t>
            </a:r>
          </a:p>
          <a:p>
            <a:r>
              <a:rPr lang="tr-TR" dirty="0"/>
              <a:t>         = 10,9 TL x (1 + KDV oranı /100)</a:t>
            </a:r>
          </a:p>
          <a:p>
            <a:r>
              <a:rPr lang="tr-TR" dirty="0"/>
              <a:t>         = 10,9 TL x (1 + 8 /100)</a:t>
            </a:r>
          </a:p>
          <a:p>
            <a:r>
              <a:rPr lang="tr-TR" dirty="0"/>
              <a:t>         = 10,9 TL x (1 + 0,08)</a:t>
            </a:r>
          </a:p>
          <a:p>
            <a:r>
              <a:rPr lang="tr-TR" dirty="0"/>
              <a:t>         = 10,9 TL x (1,08)</a:t>
            </a:r>
          </a:p>
          <a:p>
            <a:r>
              <a:rPr lang="tr-TR" dirty="0"/>
              <a:t>         = </a:t>
            </a:r>
            <a:r>
              <a:rPr lang="tr-TR" b="1" dirty="0"/>
              <a:t>11,772 TL KDV Dâhil Depocu Satış Fiyatı</a:t>
            </a:r>
            <a:endParaRPr lang="tr-TR" dirty="0"/>
          </a:p>
          <a:p>
            <a:r>
              <a:rPr lang="tr-TR" b="1" dirty="0"/>
              <a:t> </a:t>
            </a:r>
            <a:endParaRPr lang="tr-TR" dirty="0"/>
          </a:p>
          <a:p>
            <a:endParaRPr lang="tr-TR" dirty="0"/>
          </a:p>
        </p:txBody>
      </p:sp>
      <p:sp>
        <p:nvSpPr>
          <p:cNvPr id="5" name="Title 2"/>
          <p:cNvSpPr>
            <a:spLocks noGrp="1"/>
          </p:cNvSpPr>
          <p:nvPr>
            <p:ph type="ctrTitle"/>
          </p:nvPr>
        </p:nvSpPr>
        <p:spPr>
          <a:xfrm>
            <a:off x="395536" y="548680"/>
            <a:ext cx="7848872" cy="648072"/>
          </a:xfrm>
        </p:spPr>
        <p:txBody>
          <a:bodyPr/>
          <a:lstStyle/>
          <a:p>
            <a:r>
              <a:rPr lang="tr-TR" sz="3200" b="1" dirty="0" smtClean="0">
                <a:solidFill>
                  <a:srgbClr val="FF0000"/>
                </a:solidFill>
              </a:rPr>
              <a:t>Örnek Hesaplama</a:t>
            </a:r>
            <a:endParaRPr lang="tr-TR" sz="3200" b="1" dirty="0">
              <a:solidFill>
                <a:srgbClr val="FF0000"/>
              </a:solidFill>
            </a:endParaRPr>
          </a:p>
        </p:txBody>
      </p:sp>
    </p:spTree>
    <p:extLst>
      <p:ext uri="{BB962C8B-B14F-4D97-AF65-F5344CB8AC3E}">
        <p14:creationId xmlns:p14="http://schemas.microsoft.com/office/powerpoint/2010/main" val="13936724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27</a:t>
            </a:fld>
            <a:endParaRPr lang="tr-TR" dirty="0"/>
          </a:p>
        </p:txBody>
      </p:sp>
      <p:sp>
        <p:nvSpPr>
          <p:cNvPr id="3" name="Metin kutusu 2"/>
          <p:cNvSpPr txBox="1"/>
          <p:nvPr/>
        </p:nvSpPr>
        <p:spPr>
          <a:xfrm>
            <a:off x="396469" y="1268760"/>
            <a:ext cx="8352928" cy="4247317"/>
          </a:xfrm>
          <a:prstGeom prst="rect">
            <a:avLst/>
          </a:prstGeom>
          <a:noFill/>
        </p:spPr>
        <p:txBody>
          <a:bodyPr wrap="square" rtlCol="0">
            <a:spAutoFit/>
          </a:bodyPr>
          <a:lstStyle/>
          <a:p>
            <a:r>
              <a:rPr lang="tr-TR" b="1" dirty="0" smtClean="0"/>
              <a:t>KDV </a:t>
            </a:r>
            <a:r>
              <a:rPr lang="tr-TR" b="1" dirty="0"/>
              <a:t>hariç </a:t>
            </a:r>
            <a:r>
              <a:rPr lang="tr-TR" b="1" dirty="0" smtClean="0"/>
              <a:t>Perakende </a:t>
            </a:r>
            <a:r>
              <a:rPr lang="tr-TR" b="1" dirty="0"/>
              <a:t>Satış Fiyatı </a:t>
            </a:r>
            <a:r>
              <a:rPr lang="tr-TR" dirty="0" smtClean="0"/>
              <a:t>’</a:t>
            </a:r>
            <a:r>
              <a:rPr lang="tr-TR" dirty="0" err="1" smtClean="0"/>
              <a:t>yi</a:t>
            </a:r>
            <a:r>
              <a:rPr lang="tr-TR" dirty="0" smtClean="0"/>
              <a:t> </a:t>
            </a:r>
            <a:r>
              <a:rPr lang="tr-TR" dirty="0"/>
              <a:t>bulmak için aşağıdaki işlemi yapıyoruz</a:t>
            </a:r>
            <a:r>
              <a:rPr lang="tr-TR" dirty="0" smtClean="0"/>
              <a:t>.</a:t>
            </a:r>
            <a:r>
              <a:rPr lang="tr-TR" dirty="0"/>
              <a:t> </a:t>
            </a:r>
          </a:p>
          <a:p>
            <a:r>
              <a:rPr lang="tr-TR" dirty="0"/>
              <a:t>         = 10,9 TL x (1 + Eczacı Kârı /100)</a:t>
            </a:r>
          </a:p>
          <a:p>
            <a:r>
              <a:rPr lang="tr-TR" dirty="0"/>
              <a:t>         = 10,9 TL x (1 + 25 /100)</a:t>
            </a:r>
          </a:p>
          <a:p>
            <a:r>
              <a:rPr lang="tr-TR" dirty="0"/>
              <a:t>         = 10,9 TL x (1 + 0,25)</a:t>
            </a:r>
          </a:p>
          <a:p>
            <a:r>
              <a:rPr lang="tr-TR" dirty="0"/>
              <a:t>         = 10,9 TL x (1,25)</a:t>
            </a:r>
          </a:p>
          <a:p>
            <a:r>
              <a:rPr lang="tr-TR" dirty="0"/>
              <a:t>         = </a:t>
            </a:r>
            <a:r>
              <a:rPr lang="tr-TR" b="1" dirty="0"/>
              <a:t>13,625 TL Perakende Satış Fiyatı (KDV Hariç</a:t>
            </a:r>
            <a:r>
              <a:rPr lang="tr-TR" b="1" dirty="0" smtClean="0"/>
              <a:t>)</a:t>
            </a:r>
            <a:r>
              <a:rPr lang="tr-TR" dirty="0"/>
              <a:t> </a:t>
            </a:r>
            <a:endParaRPr lang="tr-TR" dirty="0" smtClean="0"/>
          </a:p>
          <a:p>
            <a:endParaRPr lang="tr-TR" dirty="0"/>
          </a:p>
          <a:p>
            <a:r>
              <a:rPr lang="tr-TR" b="1" dirty="0"/>
              <a:t>KDV dâhil Perakende Satış </a:t>
            </a:r>
            <a:r>
              <a:rPr lang="tr-TR" b="1" dirty="0" smtClean="0"/>
              <a:t>Fiyatı</a:t>
            </a:r>
            <a:r>
              <a:rPr lang="tr-TR" dirty="0"/>
              <a:t> ’</a:t>
            </a:r>
            <a:r>
              <a:rPr lang="tr-TR" dirty="0" err="1"/>
              <a:t>yi</a:t>
            </a:r>
            <a:r>
              <a:rPr lang="tr-TR" dirty="0"/>
              <a:t> bulmak için aşağıdaki işlemi </a:t>
            </a:r>
            <a:r>
              <a:rPr lang="tr-TR" dirty="0" smtClean="0"/>
              <a:t>yapıyoruz.</a:t>
            </a:r>
            <a:endParaRPr lang="tr-TR" dirty="0"/>
          </a:p>
          <a:p>
            <a:r>
              <a:rPr lang="tr-TR" dirty="0"/>
              <a:t>         = 13,625 TL x (1 + KDV oranı /100)</a:t>
            </a:r>
          </a:p>
          <a:p>
            <a:r>
              <a:rPr lang="tr-TR" dirty="0"/>
              <a:t>         = 13,625 TL x (1 + 8 /100)</a:t>
            </a:r>
          </a:p>
          <a:p>
            <a:r>
              <a:rPr lang="tr-TR" dirty="0"/>
              <a:t>         = 13,625 TL x (1 + 0,08)</a:t>
            </a:r>
          </a:p>
          <a:p>
            <a:r>
              <a:rPr lang="tr-TR" dirty="0"/>
              <a:t>         = 13,625 TL x (1,08)</a:t>
            </a:r>
          </a:p>
          <a:p>
            <a:r>
              <a:rPr lang="tr-TR" dirty="0"/>
              <a:t>         = </a:t>
            </a:r>
            <a:r>
              <a:rPr lang="tr-TR" b="1" dirty="0"/>
              <a:t>14,715 TL KDV dâhil Perakende Satış Fiyatı</a:t>
            </a:r>
            <a:endParaRPr lang="tr-TR" dirty="0"/>
          </a:p>
          <a:p>
            <a:r>
              <a:rPr lang="tr-TR" b="1" dirty="0"/>
              <a:t> </a:t>
            </a:r>
            <a:endParaRPr lang="tr-TR" dirty="0"/>
          </a:p>
          <a:p>
            <a:endParaRPr lang="tr-TR" dirty="0"/>
          </a:p>
        </p:txBody>
      </p:sp>
      <p:sp>
        <p:nvSpPr>
          <p:cNvPr id="5" name="Title 2"/>
          <p:cNvSpPr>
            <a:spLocks noGrp="1"/>
          </p:cNvSpPr>
          <p:nvPr>
            <p:ph type="ctrTitle"/>
          </p:nvPr>
        </p:nvSpPr>
        <p:spPr>
          <a:xfrm>
            <a:off x="395536" y="548680"/>
            <a:ext cx="7848872" cy="648072"/>
          </a:xfrm>
        </p:spPr>
        <p:txBody>
          <a:bodyPr/>
          <a:lstStyle/>
          <a:p>
            <a:r>
              <a:rPr lang="tr-TR" sz="3200" b="1" dirty="0" smtClean="0">
                <a:solidFill>
                  <a:srgbClr val="FF0000"/>
                </a:solidFill>
              </a:rPr>
              <a:t>Örnek Hesaplama</a:t>
            </a:r>
            <a:endParaRPr lang="tr-TR" sz="3200" b="1" dirty="0">
              <a:solidFill>
                <a:srgbClr val="FF0000"/>
              </a:solidFill>
            </a:endParaRPr>
          </a:p>
        </p:txBody>
      </p:sp>
    </p:spTree>
    <p:extLst>
      <p:ext uri="{BB962C8B-B14F-4D97-AF65-F5344CB8AC3E}">
        <p14:creationId xmlns:p14="http://schemas.microsoft.com/office/powerpoint/2010/main" val="331659190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28</a:t>
            </a:fld>
            <a:endParaRPr lang="tr-TR" dirty="0"/>
          </a:p>
        </p:txBody>
      </p:sp>
      <p:sp>
        <p:nvSpPr>
          <p:cNvPr id="3" name="Metin kutusu 2"/>
          <p:cNvSpPr txBox="1"/>
          <p:nvPr/>
        </p:nvSpPr>
        <p:spPr>
          <a:xfrm>
            <a:off x="683568" y="1268760"/>
            <a:ext cx="8064897"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r>
              <a:rPr lang="tr-TR" dirty="0"/>
              <a:t>Perakende Fiyatı (</a:t>
            </a:r>
            <a:r>
              <a:rPr lang="tr-TR" dirty="0" smtClean="0"/>
              <a:t>KDV </a:t>
            </a:r>
            <a:r>
              <a:rPr lang="tr-TR" dirty="0"/>
              <a:t>Dahil) :  </a:t>
            </a:r>
            <a:r>
              <a:rPr lang="tr-TR" dirty="0" smtClean="0"/>
              <a:t>	</a:t>
            </a:r>
            <a:r>
              <a:rPr lang="tr-TR" b="1" dirty="0" smtClean="0"/>
              <a:t>14.715 TL (KDV </a:t>
            </a:r>
            <a:r>
              <a:rPr lang="tr-TR" b="1" dirty="0"/>
              <a:t>: </a:t>
            </a:r>
            <a:r>
              <a:rPr lang="tr-TR" b="1" dirty="0" smtClean="0"/>
              <a:t>%8</a:t>
            </a:r>
            <a:r>
              <a:rPr lang="tr-TR" b="1" dirty="0"/>
              <a:t>)</a:t>
            </a:r>
            <a:r>
              <a:rPr lang="tr-TR" b="1" dirty="0" smtClean="0"/>
              <a:t> </a:t>
            </a:r>
            <a:r>
              <a:rPr lang="tr-TR" b="1" dirty="0"/>
              <a:t>  </a:t>
            </a:r>
            <a:r>
              <a:rPr lang="tr-TR" dirty="0"/>
              <a:t/>
            </a:r>
            <a:br>
              <a:rPr lang="tr-TR" dirty="0"/>
            </a:br>
            <a:r>
              <a:rPr lang="tr-TR" dirty="0" err="1"/>
              <a:t>Parekende</a:t>
            </a:r>
            <a:r>
              <a:rPr lang="tr-TR" dirty="0"/>
              <a:t> fiyatı (KDV hariç) : </a:t>
            </a:r>
            <a:r>
              <a:rPr lang="tr-TR" dirty="0" smtClean="0"/>
              <a:t>	</a:t>
            </a:r>
            <a:r>
              <a:rPr lang="tr-TR" b="1" dirty="0" smtClean="0"/>
              <a:t>12.963</a:t>
            </a:r>
            <a:r>
              <a:rPr lang="tr-TR" dirty="0"/>
              <a:t> </a:t>
            </a:r>
            <a:r>
              <a:rPr lang="tr-TR" dirty="0" smtClean="0"/>
              <a:t>TL</a:t>
            </a:r>
            <a:r>
              <a:rPr lang="tr-TR" dirty="0"/>
              <a:t/>
            </a:r>
            <a:br>
              <a:rPr lang="tr-TR" dirty="0"/>
            </a:br>
            <a:r>
              <a:rPr lang="tr-TR" dirty="0"/>
              <a:t>Depocu fiyatı (KDV hariç) : </a:t>
            </a:r>
            <a:r>
              <a:rPr lang="tr-TR" dirty="0" smtClean="0"/>
              <a:t>		</a:t>
            </a:r>
            <a:r>
              <a:rPr lang="tr-TR" b="1" dirty="0" smtClean="0"/>
              <a:t>10.370</a:t>
            </a:r>
            <a:r>
              <a:rPr lang="tr-TR" dirty="0"/>
              <a:t> TL</a:t>
            </a:r>
          </a:p>
          <a:p>
            <a:pPr fontAlgn="base"/>
            <a:r>
              <a:rPr lang="tr-TR" dirty="0"/>
              <a:t>Depocu fiyatı (KDV dahil) : </a:t>
            </a:r>
            <a:r>
              <a:rPr lang="tr-TR" dirty="0" smtClean="0"/>
              <a:t>		</a:t>
            </a:r>
            <a:r>
              <a:rPr lang="tr-TR" b="1" dirty="0" smtClean="0"/>
              <a:t>11.200</a:t>
            </a:r>
            <a:r>
              <a:rPr lang="tr-TR" dirty="0"/>
              <a:t> </a:t>
            </a:r>
            <a:r>
              <a:rPr lang="tr-TR" dirty="0" smtClean="0"/>
              <a:t>TL</a:t>
            </a:r>
            <a:r>
              <a:rPr lang="tr-TR" dirty="0"/>
              <a:t/>
            </a:r>
            <a:br>
              <a:rPr lang="tr-TR" dirty="0"/>
            </a:br>
            <a:r>
              <a:rPr lang="tr-TR" dirty="0"/>
              <a:t>Eczacı karı : </a:t>
            </a:r>
            <a:r>
              <a:rPr lang="tr-TR" dirty="0" smtClean="0"/>
              <a:t>			</a:t>
            </a:r>
            <a:r>
              <a:rPr lang="tr-TR" b="1" dirty="0" smtClean="0"/>
              <a:t>2.593</a:t>
            </a:r>
            <a:r>
              <a:rPr lang="tr-TR" dirty="0"/>
              <a:t> TL</a:t>
            </a:r>
          </a:p>
          <a:p>
            <a:pPr fontAlgn="base"/>
            <a:r>
              <a:rPr lang="tr-TR" dirty="0"/>
              <a:t>Eczacı karı (%) : </a:t>
            </a:r>
            <a:r>
              <a:rPr lang="tr-TR" dirty="0" smtClean="0"/>
              <a:t>			</a:t>
            </a:r>
            <a:r>
              <a:rPr lang="tr-TR" b="1" dirty="0" smtClean="0"/>
              <a:t>%25</a:t>
            </a:r>
            <a:endParaRPr lang="tr-TR" dirty="0"/>
          </a:p>
        </p:txBody>
      </p:sp>
      <p:sp>
        <p:nvSpPr>
          <p:cNvPr id="5" name="Title 2"/>
          <p:cNvSpPr>
            <a:spLocks noGrp="1"/>
          </p:cNvSpPr>
          <p:nvPr>
            <p:ph type="ctrTitle"/>
          </p:nvPr>
        </p:nvSpPr>
        <p:spPr>
          <a:xfrm>
            <a:off x="199858" y="188640"/>
            <a:ext cx="7848872" cy="648072"/>
          </a:xfrm>
        </p:spPr>
        <p:txBody>
          <a:bodyPr/>
          <a:lstStyle/>
          <a:p>
            <a:r>
              <a:rPr lang="tr-TR" sz="3200" b="1" dirty="0" smtClean="0">
                <a:solidFill>
                  <a:srgbClr val="FF0000"/>
                </a:solidFill>
              </a:rPr>
              <a:t>Örnek Geri Ödeme Hesaplama</a:t>
            </a:r>
            <a:endParaRPr lang="tr-TR" sz="3200" b="1" dirty="0">
              <a:solidFill>
                <a:srgbClr val="FF0000"/>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10730723"/>
              </p:ext>
            </p:extLst>
          </p:nvPr>
        </p:nvGraphicFramePr>
        <p:xfrm>
          <a:off x="683567" y="3717032"/>
          <a:ext cx="8064898" cy="2682030"/>
        </p:xfrm>
        <a:graphic>
          <a:graphicData uri="http://schemas.openxmlformats.org/drawingml/2006/table">
            <a:tbl>
              <a:tblPr/>
              <a:tblGrid>
                <a:gridCol w="4032449"/>
                <a:gridCol w="4032449"/>
              </a:tblGrid>
              <a:tr h="588222">
                <a:tc>
                  <a:txBody>
                    <a:bodyPr/>
                    <a:lstStyle/>
                    <a:p>
                      <a:pPr fontAlgn="t"/>
                      <a:r>
                        <a:rPr lang="tr-TR" sz="1700" dirty="0">
                          <a:effectLst/>
                        </a:rPr>
                        <a:t>Kurum </a:t>
                      </a:r>
                      <a:r>
                        <a:rPr lang="tr-TR" sz="1700" dirty="0" err="1">
                          <a:effectLst/>
                        </a:rPr>
                        <a:t>iskontosundan</a:t>
                      </a:r>
                      <a:r>
                        <a:rPr lang="tr-TR" sz="1700" dirty="0">
                          <a:effectLst/>
                        </a:rPr>
                        <a:t> sonra Perakende </a:t>
                      </a:r>
                      <a:r>
                        <a:rPr lang="tr-TR" sz="1700" dirty="0" smtClean="0">
                          <a:effectLst/>
                        </a:rPr>
                        <a:t>Fiyatı(KDV </a:t>
                      </a:r>
                      <a:r>
                        <a:rPr lang="tr-TR" sz="1700" dirty="0">
                          <a:effectLst/>
                        </a:rPr>
                        <a:t>Hariç):</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tr-TR" sz="1700" dirty="0">
                          <a:effectLst/>
                        </a:rPr>
                        <a:t>11.083 TL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44786">
                <a:tc>
                  <a:txBody>
                    <a:bodyPr/>
                    <a:lstStyle/>
                    <a:p>
                      <a:pPr fontAlgn="t"/>
                      <a:r>
                        <a:rPr lang="tr-TR" sz="1700" dirty="0">
                          <a:effectLst/>
                        </a:rPr>
                        <a:t>Kurum </a:t>
                      </a:r>
                      <a:r>
                        <a:rPr lang="tr-TR" sz="1700" dirty="0" err="1">
                          <a:effectLst/>
                        </a:rPr>
                        <a:t>iskontosundan</a:t>
                      </a:r>
                      <a:r>
                        <a:rPr lang="tr-TR" sz="1700" dirty="0">
                          <a:effectLst/>
                        </a:rPr>
                        <a:t> sonra Perakende Fiyatı (KDV Dahil):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tr-TR" sz="1700" dirty="0">
                          <a:effectLst/>
                        </a:rPr>
                        <a:t>11.970 TL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44786">
                <a:tc>
                  <a:txBody>
                    <a:bodyPr/>
                    <a:lstStyle/>
                    <a:p>
                      <a:pPr fontAlgn="t"/>
                      <a:r>
                        <a:rPr lang="tr-TR" sz="1700" dirty="0">
                          <a:effectLst/>
                        </a:rPr>
                        <a:t>Kurum </a:t>
                      </a:r>
                      <a:r>
                        <a:rPr lang="tr-TR" sz="1700" dirty="0" err="1">
                          <a:effectLst/>
                        </a:rPr>
                        <a:t>iskontosundan</a:t>
                      </a:r>
                      <a:r>
                        <a:rPr lang="tr-TR" sz="1700" dirty="0">
                          <a:effectLst/>
                        </a:rPr>
                        <a:t> sonra Depocu Fiyatı (KDV Hariç):</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tr-TR" sz="1700" dirty="0">
                          <a:effectLst/>
                        </a:rPr>
                        <a:t>8.867 TL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44786">
                <a:tc>
                  <a:txBody>
                    <a:bodyPr/>
                    <a:lstStyle/>
                    <a:p>
                      <a:pPr fontAlgn="t"/>
                      <a:r>
                        <a:rPr lang="tr-TR" sz="1700" dirty="0">
                          <a:effectLst/>
                        </a:rPr>
                        <a:t>Kurum </a:t>
                      </a:r>
                      <a:r>
                        <a:rPr lang="tr-TR" sz="1700" dirty="0" err="1">
                          <a:effectLst/>
                        </a:rPr>
                        <a:t>iskontosundan</a:t>
                      </a:r>
                      <a:r>
                        <a:rPr lang="tr-TR" sz="1700" dirty="0">
                          <a:effectLst/>
                        </a:rPr>
                        <a:t> sonra Depocu Fiyatı (KDV Dahil):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tr-TR" sz="1700">
                          <a:effectLst/>
                        </a:rPr>
                        <a:t>9.576 TL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tr-TR" sz="1700">
                          <a:effectLst/>
                        </a:rPr>
                        <a:t>Kurum iskontosundan sonra Eczacı Karı:</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tr-TR" sz="1700" dirty="0">
                          <a:effectLst/>
                        </a:rPr>
                        <a:t>2.217 TL</a:t>
                      </a:r>
                    </a:p>
                  </a:txBody>
                  <a:tcPr marL="35031" marR="35031" marT="35031" marB="35031">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7" name="Title 2"/>
          <p:cNvSpPr txBox="1">
            <a:spLocks/>
          </p:cNvSpPr>
          <p:nvPr/>
        </p:nvSpPr>
        <p:spPr>
          <a:xfrm>
            <a:off x="539552" y="3212976"/>
            <a:ext cx="784887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srgbClr val="FF0000"/>
                </a:solidFill>
              </a:rPr>
              <a:t>SGK ÖDEMESİ (Örneğin %11  Baz </a:t>
            </a:r>
            <a:r>
              <a:rPr lang="tr-TR" sz="1800" b="1" dirty="0" err="1" smtClean="0">
                <a:solidFill>
                  <a:srgbClr val="FF0000"/>
                </a:solidFill>
              </a:rPr>
              <a:t>İskonto</a:t>
            </a:r>
            <a:r>
              <a:rPr lang="tr-TR" sz="1800" b="1" dirty="0" smtClean="0">
                <a:solidFill>
                  <a:srgbClr val="FF0000"/>
                </a:solidFill>
              </a:rPr>
              <a:t> + % 3 Eczacı </a:t>
            </a:r>
            <a:r>
              <a:rPr lang="tr-TR" sz="1800" b="1" dirty="0" err="1" smtClean="0">
                <a:solidFill>
                  <a:srgbClr val="FF0000"/>
                </a:solidFill>
              </a:rPr>
              <a:t>İskontosu</a:t>
            </a:r>
            <a:r>
              <a:rPr lang="tr-TR" sz="1800" b="1" dirty="0" smtClean="0">
                <a:solidFill>
                  <a:srgbClr val="FF0000"/>
                </a:solidFill>
              </a:rPr>
              <a:t> Uygulansın )</a:t>
            </a:r>
            <a:endParaRPr lang="tr-TR" sz="1800" b="1" dirty="0">
              <a:solidFill>
                <a:srgbClr val="FF0000"/>
              </a:solidFill>
            </a:endParaRPr>
          </a:p>
        </p:txBody>
      </p:sp>
      <p:sp>
        <p:nvSpPr>
          <p:cNvPr id="4" name="Aşağı Bükülü Ok 3"/>
          <p:cNvSpPr/>
          <p:nvPr/>
        </p:nvSpPr>
        <p:spPr>
          <a:xfrm rot="5400000">
            <a:off x="4070690" y="3863796"/>
            <a:ext cx="4104458" cy="121864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Sağ Ok 7"/>
          <p:cNvSpPr/>
          <p:nvPr/>
        </p:nvSpPr>
        <p:spPr>
          <a:xfrm>
            <a:off x="6876256" y="3988484"/>
            <a:ext cx="57606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7515435" y="3537012"/>
            <a:ext cx="1233030" cy="120032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tr-TR" sz="2400" dirty="0" smtClean="0"/>
              <a:t>0.376 TL</a:t>
            </a:r>
          </a:p>
          <a:p>
            <a:pPr algn="ctr"/>
            <a:r>
              <a:rPr lang="tr-TR" sz="2400" dirty="0" smtClean="0"/>
              <a:t>=</a:t>
            </a:r>
          </a:p>
          <a:p>
            <a:pPr algn="ctr"/>
            <a:r>
              <a:rPr lang="tr-TR" sz="2400" dirty="0" smtClean="0"/>
              <a:t>%17</a:t>
            </a:r>
            <a:endParaRPr lang="tr-TR" sz="2400" dirty="0"/>
          </a:p>
        </p:txBody>
      </p:sp>
      <p:sp>
        <p:nvSpPr>
          <p:cNvPr id="10" name="Yuvarlatılmış Dikdörtgen 9"/>
          <p:cNvSpPr/>
          <p:nvPr/>
        </p:nvSpPr>
        <p:spPr>
          <a:xfrm>
            <a:off x="4124294" y="2420887"/>
            <a:ext cx="1346447"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4124293" y="6093296"/>
            <a:ext cx="1346447"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karı Ok 11"/>
          <p:cNvSpPr/>
          <p:nvPr/>
        </p:nvSpPr>
        <p:spPr>
          <a:xfrm>
            <a:off x="54920" y="1268760"/>
            <a:ext cx="484632" cy="192757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3" name="Yukarı Ok 12"/>
          <p:cNvSpPr/>
          <p:nvPr/>
        </p:nvSpPr>
        <p:spPr>
          <a:xfrm rot="10800000">
            <a:off x="54920" y="3773550"/>
            <a:ext cx="484632" cy="231974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4" name="Title 2"/>
          <p:cNvSpPr txBox="1">
            <a:spLocks/>
          </p:cNvSpPr>
          <p:nvPr/>
        </p:nvSpPr>
        <p:spPr>
          <a:xfrm>
            <a:off x="511658" y="836712"/>
            <a:ext cx="784887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dirty="0" smtClean="0">
                <a:solidFill>
                  <a:srgbClr val="FF0000"/>
                </a:solidFill>
              </a:rPr>
              <a:t>  TİTCK İlaç Fiyat Hesaplamasına Göre</a:t>
            </a:r>
            <a:endParaRPr lang="tr-TR" sz="1800" b="1" dirty="0">
              <a:solidFill>
                <a:srgbClr val="FF0000"/>
              </a:solidFill>
            </a:endParaRPr>
          </a:p>
        </p:txBody>
      </p:sp>
    </p:spTree>
    <p:extLst>
      <p:ext uri="{BB962C8B-B14F-4D97-AF65-F5344CB8AC3E}">
        <p14:creationId xmlns:p14="http://schemas.microsoft.com/office/powerpoint/2010/main" val="469333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4" grpId="0" animBg="1"/>
      <p:bldP spid="8" grpId="0" animBg="1"/>
      <p:bldP spid="9" grpId="0" animBg="1"/>
      <p:bldP spid="10" grpId="0" animBg="1"/>
      <p:bldP spid="11" grpId="0" animBg="1"/>
      <p:bldP spid="12" grpId="0" animBg="1"/>
      <p:bldP spid="13"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29</a:t>
            </a:fld>
            <a:endParaRPr lang="tr-TR" dirty="0"/>
          </a:p>
        </p:txBody>
      </p:sp>
      <p:sp>
        <p:nvSpPr>
          <p:cNvPr id="8" name="7 Dikdörtgen"/>
          <p:cNvSpPr/>
          <p:nvPr/>
        </p:nvSpPr>
        <p:spPr>
          <a:xfrm>
            <a:off x="1785918" y="214290"/>
            <a:ext cx="5072098" cy="369332"/>
          </a:xfrm>
          <a:prstGeom prst="rect">
            <a:avLst/>
          </a:prstGeom>
        </p:spPr>
        <p:txBody>
          <a:bodyPr wrap="square">
            <a:spAutoFit/>
          </a:bodyPr>
          <a:lstStyle/>
          <a:p>
            <a:pPr algn="ctr"/>
            <a:r>
              <a:rPr lang="tr-TR" b="1" dirty="0" smtClean="0">
                <a:solidFill>
                  <a:srgbClr val="FF0000"/>
                </a:solidFill>
              </a:rPr>
              <a:t>Eşdeğer Fiyat Uygulaması Örneği (1)</a:t>
            </a:r>
          </a:p>
        </p:txBody>
      </p:sp>
      <p:sp>
        <p:nvSpPr>
          <p:cNvPr id="9" name="8 Dikdörtgen"/>
          <p:cNvSpPr/>
          <p:nvPr/>
        </p:nvSpPr>
        <p:spPr>
          <a:xfrm>
            <a:off x="2000232" y="642918"/>
            <a:ext cx="5106929" cy="646331"/>
          </a:xfrm>
          <a:prstGeom prst="rect">
            <a:avLst/>
          </a:prstGeom>
        </p:spPr>
        <p:txBody>
          <a:bodyPr wrap="square">
            <a:spAutoFit/>
          </a:bodyPr>
          <a:lstStyle/>
          <a:p>
            <a:pPr algn="ctr"/>
            <a:r>
              <a:rPr lang="tr-TR" b="1" dirty="0" err="1" smtClean="0">
                <a:solidFill>
                  <a:srgbClr val="FF0000"/>
                </a:solidFill>
              </a:rPr>
              <a:t>Metoprolol</a:t>
            </a:r>
            <a:r>
              <a:rPr lang="tr-TR" b="1" dirty="0" smtClean="0">
                <a:solidFill>
                  <a:srgbClr val="FF0000"/>
                </a:solidFill>
              </a:rPr>
              <a:t> 50 mg 20 </a:t>
            </a:r>
            <a:r>
              <a:rPr lang="tr-TR" b="1" dirty="0" err="1" smtClean="0">
                <a:solidFill>
                  <a:srgbClr val="FF0000"/>
                </a:solidFill>
              </a:rPr>
              <a:t>Tb</a:t>
            </a:r>
            <a:r>
              <a:rPr lang="tr-TR" b="1" dirty="0" smtClean="0">
                <a:solidFill>
                  <a:srgbClr val="FF0000"/>
                </a:solidFill>
              </a:rPr>
              <a:t>. Güncel Fiyat Listesi </a:t>
            </a:r>
          </a:p>
          <a:p>
            <a:pPr algn="ctr"/>
            <a:r>
              <a:rPr lang="tr-TR" b="1" dirty="0" smtClean="0">
                <a:solidFill>
                  <a:srgbClr val="FF0000"/>
                </a:solidFill>
              </a:rPr>
              <a:t>(Piyasada 3 eşdeğer bulunmaktadır) </a:t>
            </a:r>
          </a:p>
        </p:txBody>
      </p:sp>
      <p:graphicFrame>
        <p:nvGraphicFramePr>
          <p:cNvPr id="2" name="Tablo 1"/>
          <p:cNvGraphicFramePr>
            <a:graphicFrameLocks noGrp="1"/>
          </p:cNvGraphicFramePr>
          <p:nvPr>
            <p:extLst>
              <p:ext uri="{D42A27DB-BD31-4B8C-83A1-F6EECF244321}">
                <p14:modId xmlns:p14="http://schemas.microsoft.com/office/powerpoint/2010/main" val="1414293120"/>
              </p:ext>
            </p:extLst>
          </p:nvPr>
        </p:nvGraphicFramePr>
        <p:xfrm>
          <a:off x="72153" y="1412776"/>
          <a:ext cx="8963086" cy="4899081"/>
        </p:xfrm>
        <a:graphic>
          <a:graphicData uri="http://schemas.openxmlformats.org/drawingml/2006/table">
            <a:tbl>
              <a:tblPr/>
              <a:tblGrid>
                <a:gridCol w="994994"/>
                <a:gridCol w="553445"/>
                <a:gridCol w="1485964"/>
                <a:gridCol w="568607"/>
                <a:gridCol w="568607"/>
                <a:gridCol w="568607"/>
                <a:gridCol w="568607"/>
                <a:gridCol w="621677"/>
                <a:gridCol w="735401"/>
                <a:gridCol w="2297177"/>
              </a:tblGrid>
              <a:tr h="1731345">
                <a:tc>
                  <a:txBody>
                    <a:bodyPr/>
                    <a:lstStyle/>
                    <a:p>
                      <a:pPr algn="ctr" fontAlgn="ctr"/>
                      <a:r>
                        <a:rPr lang="tr-TR" sz="800" b="1" i="0" u="none" strike="noStrike" dirty="0">
                          <a:effectLst/>
                          <a:latin typeface="Verdana"/>
                        </a:rPr>
                        <a:t>BARKOD</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800" b="1" i="0" u="none" strike="noStrike" dirty="0">
                          <a:effectLst/>
                          <a:latin typeface="Verdana"/>
                        </a:rPr>
                        <a:t>ATC KODU </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800" b="1" i="0" u="none" strike="noStrike" dirty="0">
                          <a:effectLst/>
                          <a:latin typeface="Verdana"/>
                        </a:rPr>
                        <a:t>ILAC ADI</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800" b="1" i="0" u="none" strike="noStrike" dirty="0">
                          <a:effectLst/>
                          <a:latin typeface="Verdana"/>
                        </a:rPr>
                        <a:t> KDV HARIÇ DEPOCUYA SATIS TL FIYATI </a:t>
                      </a:r>
                      <a:br>
                        <a:rPr lang="tr-TR" sz="800" b="1" i="0" u="none" strike="noStrike" dirty="0">
                          <a:effectLst/>
                          <a:latin typeface="Verdana"/>
                        </a:rPr>
                      </a:br>
                      <a:r>
                        <a:rPr lang="tr-TR" sz="800" b="1" i="0" u="none" strike="noStrike" dirty="0">
                          <a:effectLst/>
                          <a:latin typeface="Verdana"/>
                        </a:rPr>
                        <a:t>1 € =2,1166 TL  </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800" b="1" i="0" u="none" strike="noStrike" dirty="0">
                          <a:effectLst/>
                          <a:latin typeface="Verdana"/>
                        </a:rPr>
                        <a:t>(**)KDV HARIÇ             DEPOCU SATIS TL FIYATI </a:t>
                      </a:r>
                      <a:br>
                        <a:rPr lang="tr-TR" sz="800" b="1" i="0" u="none" strike="noStrike" dirty="0">
                          <a:effectLst/>
                          <a:latin typeface="Verdana"/>
                        </a:rPr>
                      </a:br>
                      <a:r>
                        <a:rPr lang="tr-TR" sz="800" b="1" i="0" u="none" strike="noStrike" dirty="0">
                          <a:effectLst/>
                          <a:latin typeface="Verdana"/>
                        </a:rPr>
                        <a:t>1 € =2,1166 TL  </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800" b="1" i="0" u="none" strike="noStrike" dirty="0">
                          <a:effectLst/>
                          <a:latin typeface="Verdana"/>
                        </a:rPr>
                        <a:t>(***) KDV HARIÇ                  ECZACI SATIS                 TL FIYATI </a:t>
                      </a:r>
                      <a:br>
                        <a:rPr lang="tr-TR" sz="800" b="1" i="0" u="none" strike="noStrike" dirty="0">
                          <a:effectLst/>
                          <a:latin typeface="Verdana"/>
                        </a:rPr>
                      </a:br>
                      <a:r>
                        <a:rPr lang="tr-TR" sz="800" b="1" i="0" u="none" strike="noStrike" dirty="0">
                          <a:effectLst/>
                          <a:latin typeface="Verdana"/>
                        </a:rPr>
                        <a:t>1 €=2,1166 TL        </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800" b="1" i="0" u="none" strike="noStrike" dirty="0">
                          <a:effectLst/>
                          <a:latin typeface="Verdana"/>
                        </a:rPr>
                        <a:t>KDV DAHIL PERAKENDE SATIS TL FIYATI </a:t>
                      </a:r>
                      <a:br>
                        <a:rPr lang="tr-TR" sz="800" b="1" i="0" u="none" strike="noStrike" dirty="0">
                          <a:effectLst/>
                          <a:latin typeface="Verdana"/>
                        </a:rPr>
                      </a:br>
                      <a:r>
                        <a:rPr lang="tr-TR" sz="800" b="1" i="0" u="none" strike="noStrike" dirty="0">
                          <a:effectLst/>
                          <a:latin typeface="Verdana"/>
                        </a:rPr>
                        <a:t>1 € =2,1166 TL            </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tr-TR" sz="800" b="1" i="0" u="none" strike="noStrike" dirty="0">
                          <a:effectLst/>
                          <a:latin typeface="Verdana"/>
                        </a:rPr>
                        <a:t>DEGISIKLIK TARIHI</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tr-TR" sz="800" b="1" i="0" u="none" strike="noStrike" dirty="0">
                          <a:effectLst/>
                          <a:latin typeface="Verdana"/>
                        </a:rPr>
                        <a:t>GEÇERLILIK TARIHI</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tr-TR" sz="800" b="1" i="0" u="none" strike="noStrike" dirty="0">
                          <a:effectLst/>
                          <a:latin typeface="Verdana"/>
                        </a:rPr>
                        <a:t>DEGISIKLIK TARIHINDE YAPILAN SON ISLEM</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1222034">
                <a:tc>
                  <a:txBody>
                    <a:bodyPr/>
                    <a:lstStyle/>
                    <a:p>
                      <a:pPr algn="ctr" fontAlgn="ctr"/>
                      <a:r>
                        <a:rPr lang="tr-TR" sz="800" b="1" i="0" u="none" strike="noStrike">
                          <a:effectLst/>
                          <a:latin typeface="Verdana"/>
                        </a:rPr>
                        <a:t>8699786030367</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C07AB02</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a:effectLst/>
                          <a:latin typeface="Verdana"/>
                        </a:rPr>
                        <a:t>BELOC ZOK 50 MG KONTROLLU SALIMLI 20 FILM TABLET</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6,06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6,60</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8,25</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effectLst/>
                          <a:latin typeface="Verdana"/>
                        </a:rPr>
                        <a:t>8,91</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Verdana"/>
                        </a:rPr>
                        <a:t>18 Mart 2016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Verdana"/>
                        </a:rPr>
                        <a:t>22 Mart 2016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Verdana"/>
                        </a:rPr>
                        <a:t>13 KASIM 2014 TARIHINDE TOPLANAN FIYAT DEGERLENDIRME KOMISYONU KARARLARINA GORE  FIYAT DÜZENLENMESİNE KARAR VERİLMİŞTİR -   08 OCAK 2016 TARİHLİ FİYAT DEĞERLENDİRME KOMİSYONU KARARINA GÖRE DÖNEMSEL AVRO DEĞERİ 2,1166  TL OLARAK GÜNCELLENMİŞTİR.-EKK KARARINA ISTINADEN VERILEN DSF ARTISLARI GRF'YE YANSITILMISTIR</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2438">
                <a:tc>
                  <a:txBody>
                    <a:bodyPr/>
                    <a:lstStyle/>
                    <a:p>
                      <a:pPr algn="ctr" fontAlgn="ctr"/>
                      <a:r>
                        <a:rPr lang="tr-TR" sz="800" b="1" i="0" u="none" strike="noStrike">
                          <a:effectLst/>
                          <a:latin typeface="Verdana"/>
                        </a:rPr>
                        <a:t>8699516031923</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C07AB02</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800" b="0" i="0" u="none" strike="noStrike">
                          <a:effectLst/>
                          <a:latin typeface="Verdana"/>
                        </a:rPr>
                        <a:t>SANELOC 50 MG 20 DEGISTIRILMIS SALINIMLI TABLET</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3,78</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effectLst/>
                          <a:latin typeface="Verdana"/>
                        </a:rPr>
                        <a:t>4,12</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effectLst/>
                          <a:latin typeface="Verdana"/>
                        </a:rPr>
                        <a:t>5,15</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effectLst/>
                          <a:latin typeface="Verdana"/>
                        </a:rPr>
                        <a:t>5,56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Verdana"/>
                        </a:rPr>
                        <a:t>18 Mart 2016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Verdana"/>
                        </a:rPr>
                        <a:t>22 Mart 2016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effectLst/>
                          <a:latin typeface="Verdana"/>
                        </a:rPr>
                        <a:t>  08 OCAK 2016 TARİHLİ FİYAT DEĞERLENDİRME KOMİSYONU KARARINA GÖRE DÖNEMSEL AVRO DEĞERİ 2,1166  TL OLARAK GÜNCELLENMİŞTİR.-EKK KARARINA ISTINADEN VERILEN DSF ARTISLARI GRF'YE YANSITILMISTIR</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0726">
                <a:tc>
                  <a:txBody>
                    <a:bodyPr/>
                    <a:lstStyle/>
                    <a:p>
                      <a:pPr algn="ctr" fontAlgn="ctr"/>
                      <a:r>
                        <a:rPr lang="tr-TR" sz="800" b="1" i="0" u="none" strike="noStrike">
                          <a:effectLst/>
                          <a:latin typeface="Verdana"/>
                        </a:rPr>
                        <a:t>8699792091499</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C07AB02</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effectLst/>
                          <a:latin typeface="Verdana"/>
                        </a:rPr>
                        <a:t>PROBLOK 50 MG 20 TABLET</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3,99</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4,34</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Verdana"/>
                        </a:rPr>
                        <a:t>5,43</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effectLst/>
                          <a:latin typeface="Verdana"/>
                        </a:rPr>
                        <a:t>5,87</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Verdana"/>
                        </a:rPr>
                        <a:t>18 Mart 2016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Verdana"/>
                        </a:rPr>
                        <a:t>22 Mart 2016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effectLst/>
                          <a:latin typeface="Verdana"/>
                        </a:rPr>
                        <a:t>09 MART 2012 TARIHINDE LISTEDEN ÇIKARTILAN ILAÇ, YENIDEN LISTEYE DAHIL EDILMISTIR -   08 OCAK 2016 TARİHLİ FİYAT DEĞERLENDİRME KOMİSYONU KARARINA GÖRE DÖNEMSEL AVRO DEĞERİ 2,1166  TL OLARAK GÜNCELLENMİŞTİR.-EKK KARARINA ISTINADEN VERILEN DSF ARTISLARI GRF'YE YANSITILMISTIR</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74096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3</a:t>
            </a:fld>
            <a:endParaRPr lang="tr-TR" dirty="0"/>
          </a:p>
        </p:txBody>
      </p:sp>
      <p:sp>
        <p:nvSpPr>
          <p:cNvPr id="3" name="Content Placeholder 1"/>
          <p:cNvSpPr txBox="1">
            <a:spLocks/>
          </p:cNvSpPr>
          <p:nvPr/>
        </p:nvSpPr>
        <p:spPr>
          <a:xfrm>
            <a:off x="251520" y="1745432"/>
            <a:ext cx="8424936" cy="4419872"/>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tr-TR" sz="2400" dirty="0" smtClean="0">
                <a:solidFill>
                  <a:schemeClr val="tx1"/>
                </a:solidFill>
              </a:rPr>
              <a:t>İlaçların fiyatlandırılması; </a:t>
            </a:r>
            <a:r>
              <a:rPr lang="tr-TR" sz="2400" b="1" dirty="0" smtClean="0">
                <a:solidFill>
                  <a:schemeClr val="tx1"/>
                </a:solidFill>
              </a:rPr>
              <a:t>Beşeri İlaçların Fiyatlandırılmasına Dair Karar </a:t>
            </a:r>
            <a:r>
              <a:rPr lang="tr-TR" sz="2400" dirty="0" smtClean="0">
                <a:solidFill>
                  <a:schemeClr val="tx1"/>
                </a:solidFill>
              </a:rPr>
              <a:t>ve </a:t>
            </a:r>
            <a:r>
              <a:rPr lang="tr-TR" sz="2400" b="1" dirty="0" smtClean="0">
                <a:solidFill>
                  <a:schemeClr val="tx1"/>
                </a:solidFill>
              </a:rPr>
              <a:t>Beşeri İlaçların Fiyatlandırılması Hakkında Tebliğ</a:t>
            </a:r>
            <a:r>
              <a:rPr lang="tr-TR" sz="2400" dirty="0" smtClean="0">
                <a:solidFill>
                  <a:schemeClr val="tx1"/>
                </a:solidFill>
              </a:rPr>
              <a:t> hükümleri </a:t>
            </a:r>
            <a:r>
              <a:rPr lang="tr-TR" sz="2400" dirty="0">
                <a:solidFill>
                  <a:schemeClr val="tx1"/>
                </a:solidFill>
              </a:rPr>
              <a:t>doğrultusunda Türkiye İlaç ve Tıbbi Cihaz </a:t>
            </a:r>
            <a:r>
              <a:rPr lang="tr-TR" sz="2400" dirty="0" smtClean="0">
                <a:solidFill>
                  <a:schemeClr val="tx1"/>
                </a:solidFill>
              </a:rPr>
              <a:t>Kurumu (</a:t>
            </a:r>
            <a:r>
              <a:rPr lang="tr-TR" sz="2400" dirty="0">
                <a:solidFill>
                  <a:schemeClr val="tx1"/>
                </a:solidFill>
              </a:rPr>
              <a:t>TİTCK</a:t>
            </a:r>
            <a:r>
              <a:rPr lang="tr-TR" sz="2400" dirty="0" smtClean="0">
                <a:solidFill>
                  <a:schemeClr val="tx1"/>
                </a:solidFill>
              </a:rPr>
              <a:t>) tarafından yapılmaktadır.</a:t>
            </a:r>
          </a:p>
          <a:p>
            <a:pPr marL="457200" indent="-457200" algn="just">
              <a:buFont typeface="Arial" panose="020B0604020202020204" pitchFamily="34" charset="0"/>
              <a:buChar char="•"/>
            </a:pPr>
            <a:endParaRPr lang="tr-TR" sz="2400" dirty="0" smtClean="0">
              <a:solidFill>
                <a:schemeClr val="tx1"/>
              </a:solidFill>
            </a:endParaRPr>
          </a:p>
          <a:p>
            <a:pPr marL="457200" indent="-457200" algn="just">
              <a:buFont typeface="Arial" panose="020B0604020202020204" pitchFamily="34" charset="0"/>
              <a:buChar char="•"/>
            </a:pPr>
            <a:r>
              <a:rPr lang="tr-TR" sz="2400" dirty="0" smtClean="0">
                <a:solidFill>
                  <a:schemeClr val="tx1"/>
                </a:solidFill>
              </a:rPr>
              <a:t>TİTCK tarafından ruhsat/izin almış her ilaca ülkemizde satılabileceği tavan fiyatlar </a:t>
            </a:r>
            <a:r>
              <a:rPr lang="tr-TR" sz="2400" b="1" dirty="0" smtClean="0">
                <a:solidFill>
                  <a:schemeClr val="tx1"/>
                </a:solidFill>
              </a:rPr>
              <a:t>Depocuya Satış Fiyatı</a:t>
            </a:r>
            <a:r>
              <a:rPr lang="tr-TR" sz="2400" dirty="0" smtClean="0">
                <a:solidFill>
                  <a:schemeClr val="tx1"/>
                </a:solidFill>
              </a:rPr>
              <a:t>, </a:t>
            </a:r>
            <a:r>
              <a:rPr lang="tr-TR" sz="2400" b="1" dirty="0" smtClean="0">
                <a:solidFill>
                  <a:schemeClr val="tx1"/>
                </a:solidFill>
              </a:rPr>
              <a:t>Depocu Satış Fiyatı</a:t>
            </a:r>
            <a:r>
              <a:rPr lang="tr-TR" sz="2400" dirty="0" smtClean="0">
                <a:solidFill>
                  <a:schemeClr val="tx1"/>
                </a:solidFill>
              </a:rPr>
              <a:t>, </a:t>
            </a:r>
            <a:r>
              <a:rPr lang="tr-TR" sz="2400" b="1" dirty="0" smtClean="0">
                <a:solidFill>
                  <a:schemeClr val="tx1"/>
                </a:solidFill>
              </a:rPr>
              <a:t>Eczane Satış Fiyatı </a:t>
            </a:r>
            <a:r>
              <a:rPr lang="tr-TR" sz="2400" dirty="0" smtClean="0">
                <a:solidFill>
                  <a:schemeClr val="tx1"/>
                </a:solidFill>
              </a:rPr>
              <a:t>ve </a:t>
            </a:r>
            <a:r>
              <a:rPr lang="tr-TR" sz="2400" b="1" dirty="0" smtClean="0">
                <a:solidFill>
                  <a:schemeClr val="tx1"/>
                </a:solidFill>
              </a:rPr>
              <a:t>Perakende Satış Fiyatı </a:t>
            </a:r>
            <a:r>
              <a:rPr lang="tr-TR" sz="2400" dirty="0" smtClean="0">
                <a:solidFill>
                  <a:schemeClr val="tx1"/>
                </a:solidFill>
              </a:rPr>
              <a:t>belirlenmektedir.</a:t>
            </a:r>
            <a:endParaRPr lang="tr-TR" sz="2400" dirty="0">
              <a:solidFill>
                <a:schemeClr val="tx1"/>
              </a:solidFill>
            </a:endParaRPr>
          </a:p>
        </p:txBody>
      </p:sp>
      <p:sp>
        <p:nvSpPr>
          <p:cNvPr id="4" name="Title 2"/>
          <p:cNvSpPr>
            <a:spLocks noGrp="1"/>
          </p:cNvSpPr>
          <p:nvPr>
            <p:ph type="ctrTitle"/>
          </p:nvPr>
        </p:nvSpPr>
        <p:spPr>
          <a:xfrm>
            <a:off x="615436" y="836712"/>
            <a:ext cx="7404992" cy="685777"/>
          </a:xfrm>
        </p:spPr>
        <p:txBody>
          <a:bodyPr/>
          <a:lstStyle/>
          <a:p>
            <a:r>
              <a:rPr lang="tr-TR" sz="3200" b="1" dirty="0">
                <a:solidFill>
                  <a:srgbClr val="FF0000"/>
                </a:solidFill>
              </a:rPr>
              <a:t>İlaçların </a:t>
            </a:r>
            <a:r>
              <a:rPr lang="tr-TR" sz="3200" b="1" dirty="0" smtClean="0">
                <a:solidFill>
                  <a:srgbClr val="FF0000"/>
                </a:solidFill>
              </a:rPr>
              <a:t>Fiyatlandırılması</a:t>
            </a:r>
            <a:endParaRPr lang="tr-TR" sz="3200" b="1" dirty="0">
              <a:solidFill>
                <a:srgbClr val="FF0000"/>
              </a:solidFill>
            </a:endParaRPr>
          </a:p>
        </p:txBody>
      </p:sp>
    </p:spTree>
    <p:extLst>
      <p:ext uri="{BB962C8B-B14F-4D97-AF65-F5344CB8AC3E}">
        <p14:creationId xmlns:p14="http://schemas.microsoft.com/office/powerpoint/2010/main" val="37883760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30</a:t>
            </a:fld>
            <a:endParaRPr lang="tr-TR" dirty="0"/>
          </a:p>
        </p:txBody>
      </p:sp>
      <p:sp>
        <p:nvSpPr>
          <p:cNvPr id="5" name="4 Dikdörtgen"/>
          <p:cNvSpPr/>
          <p:nvPr/>
        </p:nvSpPr>
        <p:spPr>
          <a:xfrm>
            <a:off x="857224" y="642918"/>
            <a:ext cx="6072230" cy="369332"/>
          </a:xfrm>
          <a:prstGeom prst="rect">
            <a:avLst/>
          </a:prstGeom>
        </p:spPr>
        <p:txBody>
          <a:bodyPr wrap="square">
            <a:spAutoFit/>
          </a:bodyPr>
          <a:lstStyle/>
          <a:p>
            <a:pPr algn="ctr"/>
            <a:r>
              <a:rPr lang="tr-TR" b="1" dirty="0" err="1" smtClean="0">
                <a:solidFill>
                  <a:srgbClr val="FF0000"/>
                </a:solidFill>
              </a:rPr>
              <a:t>Metoprolol</a:t>
            </a:r>
            <a:r>
              <a:rPr lang="tr-TR" b="1" dirty="0" smtClean="0">
                <a:solidFill>
                  <a:srgbClr val="FF0000"/>
                </a:solidFill>
              </a:rPr>
              <a:t> 50 mg 20 </a:t>
            </a:r>
            <a:r>
              <a:rPr lang="tr-TR" b="1" dirty="0" err="1" smtClean="0">
                <a:solidFill>
                  <a:srgbClr val="FF0000"/>
                </a:solidFill>
              </a:rPr>
              <a:t>Tb</a:t>
            </a:r>
            <a:r>
              <a:rPr lang="tr-TR" b="1" dirty="0" smtClean="0">
                <a:solidFill>
                  <a:srgbClr val="FF0000"/>
                </a:solidFill>
              </a:rPr>
              <a:t>. Eşdeğerlerinin EK- 4/A Bilgileri</a:t>
            </a:r>
          </a:p>
        </p:txBody>
      </p:sp>
      <p:sp>
        <p:nvSpPr>
          <p:cNvPr id="7" name="6 Dikdörtgen"/>
          <p:cNvSpPr/>
          <p:nvPr/>
        </p:nvSpPr>
        <p:spPr>
          <a:xfrm>
            <a:off x="1785918" y="214290"/>
            <a:ext cx="5072098" cy="369332"/>
          </a:xfrm>
          <a:prstGeom prst="rect">
            <a:avLst/>
          </a:prstGeom>
        </p:spPr>
        <p:txBody>
          <a:bodyPr wrap="square">
            <a:spAutoFit/>
          </a:bodyPr>
          <a:lstStyle/>
          <a:p>
            <a:pPr algn="ctr"/>
            <a:r>
              <a:rPr lang="tr-TR" b="1" dirty="0" smtClean="0">
                <a:solidFill>
                  <a:srgbClr val="FF0000"/>
                </a:solidFill>
              </a:rPr>
              <a:t>Eşdeğer Fiyat Uygulaması Örneği (2)</a:t>
            </a:r>
          </a:p>
        </p:txBody>
      </p:sp>
      <p:graphicFrame>
        <p:nvGraphicFramePr>
          <p:cNvPr id="2" name="Tablo 1"/>
          <p:cNvGraphicFramePr>
            <a:graphicFrameLocks noGrp="1"/>
          </p:cNvGraphicFramePr>
          <p:nvPr>
            <p:extLst>
              <p:ext uri="{D42A27DB-BD31-4B8C-83A1-F6EECF244321}">
                <p14:modId xmlns:p14="http://schemas.microsoft.com/office/powerpoint/2010/main" val="3478704873"/>
              </p:ext>
            </p:extLst>
          </p:nvPr>
        </p:nvGraphicFramePr>
        <p:xfrm>
          <a:off x="107504" y="1196752"/>
          <a:ext cx="8928991" cy="4588348"/>
        </p:xfrm>
        <a:graphic>
          <a:graphicData uri="http://schemas.openxmlformats.org/drawingml/2006/table">
            <a:tbl>
              <a:tblPr/>
              <a:tblGrid>
                <a:gridCol w="607123"/>
                <a:gridCol w="929363"/>
                <a:gridCol w="2002263"/>
                <a:gridCol w="166886"/>
                <a:gridCol w="166886"/>
                <a:gridCol w="615435"/>
                <a:gridCol w="461576"/>
                <a:gridCol w="597367"/>
                <a:gridCol w="390700"/>
                <a:gridCol w="390700"/>
                <a:gridCol w="390700"/>
                <a:gridCol w="390700"/>
                <a:gridCol w="390700"/>
                <a:gridCol w="390700"/>
                <a:gridCol w="166886"/>
                <a:gridCol w="390700"/>
                <a:gridCol w="166886"/>
                <a:gridCol w="313420"/>
              </a:tblGrid>
              <a:tr h="340838">
                <a:tc gridSpan="18">
                  <a:txBody>
                    <a:bodyPr/>
                    <a:lstStyle/>
                    <a:p>
                      <a:pPr algn="ctr" fontAlgn="b"/>
                      <a:r>
                        <a:rPr lang="tr-TR" sz="900" b="1" i="0" u="none" strike="noStrike" dirty="0">
                          <a:solidFill>
                            <a:srgbClr val="000000"/>
                          </a:solidFill>
                          <a:effectLst/>
                          <a:latin typeface="Times New Roman"/>
                        </a:rPr>
                        <a:t>EK- 4/A </a:t>
                      </a:r>
                    </a:p>
                  </a:txBody>
                  <a:tcPr marL="5536" marR="5536" marT="5536"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0838">
                <a:tc gridSpan="18">
                  <a:txBody>
                    <a:bodyPr/>
                    <a:lstStyle/>
                    <a:p>
                      <a:pPr algn="ctr" fontAlgn="b"/>
                      <a:r>
                        <a:rPr lang="tr-TR" sz="900" b="1" i="0" u="none" strike="noStrike" dirty="0">
                          <a:solidFill>
                            <a:srgbClr val="000000"/>
                          </a:solidFill>
                          <a:effectLst/>
                          <a:latin typeface="Times New Roman"/>
                        </a:rPr>
                        <a:t>BEDELİ ÖDENECEK İLAÇLAR LİSTESİ</a:t>
                      </a:r>
                    </a:p>
                  </a:txBody>
                  <a:tcPr marL="5536" marR="5536" marT="5536"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70652">
                <a:tc>
                  <a:txBody>
                    <a:bodyPr/>
                    <a:lstStyle/>
                    <a:p>
                      <a:pPr algn="ctr" fontAlgn="ctr"/>
                      <a:r>
                        <a:rPr lang="tr-TR" sz="900" b="1" i="0" u="none" strike="noStrike" dirty="0">
                          <a:solidFill>
                            <a:srgbClr val="000000"/>
                          </a:solidFill>
                          <a:effectLst/>
                          <a:latin typeface="Times New Roman"/>
                        </a:rPr>
                        <a:t>Kamu No</a:t>
                      </a:r>
                    </a:p>
                  </a:txBody>
                  <a:tcPr marL="9525" marR="9525" marT="9525"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Güncel Barkod</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Ürün Adı</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Eski Barkod-1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Eski Barkod-2</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Eşdeğer (Benzer) Ürün Grubu</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Referans Fiyat Grubu</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Listeye Giriş Tarihi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Orijinal / Jenerik / Yirmi Yıllık</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Depocuya Satış  Fiyatı</a:t>
                      </a:r>
                      <a:br>
                        <a:rPr lang="tr-TR" sz="900" b="1" i="0" u="none" strike="noStrike" dirty="0">
                          <a:solidFill>
                            <a:srgbClr val="000000"/>
                          </a:solidFill>
                          <a:effectLst/>
                          <a:latin typeface="Times New Roman"/>
                        </a:rPr>
                      </a:br>
                      <a:r>
                        <a:rPr lang="tr-TR" sz="900" b="1" i="0" u="none" strike="noStrike" dirty="0">
                          <a:solidFill>
                            <a:srgbClr val="000000"/>
                          </a:solidFill>
                          <a:effectLst/>
                          <a:latin typeface="Times New Roman"/>
                        </a:rPr>
                        <a:t>11,03 TL ve üzeri ise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Depocuya Satış  Fiyatı </a:t>
                      </a:r>
                      <a:br>
                        <a:rPr lang="tr-TR" sz="900" b="1" i="0" u="none" strike="noStrike" dirty="0">
                          <a:solidFill>
                            <a:srgbClr val="000000"/>
                          </a:solidFill>
                          <a:effectLst/>
                          <a:latin typeface="Times New Roman"/>
                        </a:rPr>
                      </a:br>
                      <a:r>
                        <a:rPr lang="tr-TR" sz="900" b="1" i="0" u="none" strike="noStrike" dirty="0">
                          <a:solidFill>
                            <a:srgbClr val="000000"/>
                          </a:solidFill>
                          <a:effectLst/>
                          <a:latin typeface="Times New Roman"/>
                        </a:rPr>
                        <a:t>7,33 TL (dahil) ile 11,02 TL (dahil) arasında ise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Depocuya Satış  Fiyatı </a:t>
                      </a:r>
                      <a:br>
                        <a:rPr lang="tr-TR" sz="900" b="1" i="0" u="none" strike="noStrike" dirty="0">
                          <a:solidFill>
                            <a:srgbClr val="000000"/>
                          </a:solidFill>
                          <a:effectLst/>
                          <a:latin typeface="Times New Roman"/>
                        </a:rPr>
                      </a:br>
                      <a:r>
                        <a:rPr lang="tr-TR" sz="900" b="1" i="0" u="none" strike="noStrike" dirty="0">
                          <a:solidFill>
                            <a:srgbClr val="000000"/>
                          </a:solidFill>
                          <a:effectLst/>
                          <a:latin typeface="Times New Roman"/>
                        </a:rPr>
                        <a:t>3,84 TL (dahil) ile 7,32 TL (dahil) arasında ise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Depocuya Satış Fiyatı </a:t>
                      </a:r>
                      <a:br>
                        <a:rPr lang="tr-TR" sz="900" b="1" i="0" u="none" strike="noStrike" dirty="0">
                          <a:solidFill>
                            <a:srgbClr val="000000"/>
                          </a:solidFill>
                          <a:effectLst/>
                          <a:latin typeface="Times New Roman"/>
                        </a:rPr>
                      </a:br>
                      <a:r>
                        <a:rPr lang="tr-TR" sz="900" b="1" i="0" u="none" strike="noStrike" dirty="0">
                          <a:solidFill>
                            <a:srgbClr val="000000"/>
                          </a:solidFill>
                          <a:effectLst/>
                          <a:latin typeface="Times New Roman"/>
                        </a:rPr>
                        <a:t>3,83 TL ve altında ise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Özel </a:t>
                      </a:r>
                      <a:r>
                        <a:rPr lang="tr-TR" sz="900" b="1" i="0" u="none" strike="noStrike" dirty="0" err="1">
                          <a:solidFill>
                            <a:srgbClr val="000000"/>
                          </a:solidFill>
                          <a:effectLst/>
                          <a:latin typeface="Times New Roman"/>
                        </a:rPr>
                        <a:t>İskonto</a:t>
                      </a:r>
                      <a:endParaRPr lang="tr-TR" sz="9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Referans Fiyata Göre Azaltma</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Eczacı İndirim Oranı (Tebliğin 6.4.1. maddesine göre)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 </a:t>
                      </a:r>
                      <a:r>
                        <a:rPr lang="tr-TR" sz="900" b="1" i="0" u="none" strike="noStrike" dirty="0" err="1">
                          <a:solidFill>
                            <a:srgbClr val="000000"/>
                          </a:solidFill>
                          <a:effectLst/>
                          <a:latin typeface="Times New Roman"/>
                        </a:rPr>
                        <a:t>Band</a:t>
                      </a:r>
                      <a:r>
                        <a:rPr lang="tr-TR" sz="900" b="1" i="0" u="none" strike="noStrike" dirty="0">
                          <a:solidFill>
                            <a:srgbClr val="000000"/>
                          </a:solidFill>
                          <a:effectLst/>
                          <a:latin typeface="Times New Roman"/>
                        </a:rPr>
                        <a:t> Hesabı Takibinin Başlangıç Tarihi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Times New Roman"/>
                        </a:rPr>
                        <a:t>Firma Tarafından Dağıtım Belgesinin Bildirileceği Son Tarih</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545340">
                <a:tc>
                  <a:txBody>
                    <a:bodyPr/>
                    <a:lstStyle/>
                    <a:p>
                      <a:pPr algn="ctr" fontAlgn="ctr"/>
                      <a:r>
                        <a:rPr lang="tr-TR" sz="900" b="0" i="0" u="none" strike="noStrike" dirty="0">
                          <a:solidFill>
                            <a:srgbClr val="000000"/>
                          </a:solidFill>
                          <a:effectLst/>
                          <a:latin typeface="Times New Roman"/>
                        </a:rPr>
                        <a:t>A01204</a:t>
                      </a:r>
                    </a:p>
                  </a:txBody>
                  <a:tcPr marL="5536" marR="5536" marT="55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8699786030367</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smtClean="0">
                          <a:solidFill>
                            <a:srgbClr val="000000"/>
                          </a:solidFill>
                          <a:effectLst/>
                          <a:latin typeface="Times New Roman"/>
                        </a:rPr>
                        <a:t>  BELOC-ZOK </a:t>
                      </a:r>
                      <a:r>
                        <a:rPr lang="tr-TR" sz="900" b="0" i="0" u="none" strike="noStrike" dirty="0">
                          <a:solidFill>
                            <a:srgbClr val="000000"/>
                          </a:solidFill>
                          <a:effectLst/>
                          <a:latin typeface="Times New Roman"/>
                        </a:rPr>
                        <a:t>50 MG 20 KONT SAL FTB</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E172C/E172H</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a:rPr>
                        <a:t>YİRMİ YIL</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40,00%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10,00%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0-2,75%</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340">
                <a:tc>
                  <a:txBody>
                    <a:bodyPr/>
                    <a:lstStyle/>
                    <a:p>
                      <a:pPr algn="ctr" fontAlgn="ctr"/>
                      <a:r>
                        <a:rPr lang="tr-TR" sz="900" b="0" i="0" u="none" strike="noStrike">
                          <a:solidFill>
                            <a:srgbClr val="000000"/>
                          </a:solidFill>
                          <a:effectLst/>
                          <a:latin typeface="Times New Roman"/>
                        </a:rPr>
                        <a:t>A12598</a:t>
                      </a:r>
                    </a:p>
                  </a:txBody>
                  <a:tcPr marL="5536" marR="5536" marT="55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8699792091499</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smtClean="0">
                          <a:solidFill>
                            <a:srgbClr val="000000"/>
                          </a:solidFill>
                          <a:effectLst/>
                          <a:latin typeface="Times New Roman"/>
                        </a:rPr>
                        <a:t>  PROBLOK </a:t>
                      </a:r>
                      <a:r>
                        <a:rPr lang="tr-TR" sz="900" b="0" i="0" u="none" strike="noStrike" dirty="0">
                          <a:solidFill>
                            <a:srgbClr val="000000"/>
                          </a:solidFill>
                          <a:effectLst/>
                          <a:latin typeface="Times New Roman"/>
                        </a:rPr>
                        <a:t>50 MG 20 TB</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E172C/E172E</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24.11.2011</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a:rPr>
                        <a:t>YİRMİ YIL</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56,00%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26,00%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16,00%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16,00%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16,00%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0-2,75%</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340">
                <a:tc>
                  <a:txBody>
                    <a:bodyPr/>
                    <a:lstStyle/>
                    <a:p>
                      <a:pPr algn="ctr" fontAlgn="ctr"/>
                      <a:r>
                        <a:rPr lang="tr-TR" sz="900" b="0" i="0" u="none" strike="noStrike">
                          <a:solidFill>
                            <a:srgbClr val="000000"/>
                          </a:solidFill>
                          <a:effectLst/>
                          <a:latin typeface="Times New Roman"/>
                        </a:rPr>
                        <a:t>A10905</a:t>
                      </a:r>
                    </a:p>
                  </a:txBody>
                  <a:tcPr marL="5536" marR="5536" marT="55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8699516031923</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smtClean="0">
                          <a:solidFill>
                            <a:srgbClr val="000000"/>
                          </a:solidFill>
                          <a:effectLst/>
                          <a:latin typeface="Times New Roman"/>
                        </a:rPr>
                        <a:t>  SANELOC </a:t>
                      </a:r>
                      <a:r>
                        <a:rPr lang="tr-TR" sz="900" b="0" i="0" u="none" strike="noStrike" dirty="0">
                          <a:solidFill>
                            <a:srgbClr val="000000"/>
                          </a:solidFill>
                          <a:effectLst/>
                          <a:latin typeface="Times New Roman"/>
                        </a:rPr>
                        <a:t>50 MG 20 DEGISTIRILMIS SALIMLI TB</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E172C/E172H</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26.03.2009</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a:rPr>
                        <a:t>YİRMİ YIL</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40,00%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10,00%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0,00%</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0-2,75%</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a:rPr>
                        <a:t> </a:t>
                      </a:r>
                    </a:p>
                  </a:txBody>
                  <a:tcPr marL="5536" marR="5536" marT="5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31</a:t>
            </a:fld>
            <a:endParaRPr lang="tr-TR" dirty="0"/>
          </a:p>
        </p:txBody>
      </p:sp>
      <p:sp>
        <p:nvSpPr>
          <p:cNvPr id="8" name="7 Dikdörtgen"/>
          <p:cNvSpPr/>
          <p:nvPr/>
        </p:nvSpPr>
        <p:spPr>
          <a:xfrm>
            <a:off x="1428728" y="214290"/>
            <a:ext cx="5072098" cy="646331"/>
          </a:xfrm>
          <a:prstGeom prst="rect">
            <a:avLst/>
          </a:prstGeom>
        </p:spPr>
        <p:txBody>
          <a:bodyPr wrap="square">
            <a:spAutoFit/>
          </a:bodyPr>
          <a:lstStyle/>
          <a:p>
            <a:pPr algn="ctr"/>
            <a:r>
              <a:rPr lang="tr-TR" b="1" dirty="0" smtClean="0">
                <a:solidFill>
                  <a:srgbClr val="FF0000"/>
                </a:solidFill>
              </a:rPr>
              <a:t>Eşdeğer Fiyat Uygulaması Örneği (3)</a:t>
            </a:r>
          </a:p>
          <a:p>
            <a:pPr algn="ctr"/>
            <a:endParaRPr lang="tr-TR" b="1" dirty="0">
              <a:solidFill>
                <a:srgbClr val="FF0000"/>
              </a:solidFill>
            </a:endParaRPr>
          </a:p>
        </p:txBody>
      </p:sp>
      <p:sp>
        <p:nvSpPr>
          <p:cNvPr id="10" name="9 Dikdörtgen"/>
          <p:cNvSpPr/>
          <p:nvPr/>
        </p:nvSpPr>
        <p:spPr>
          <a:xfrm>
            <a:off x="1000100" y="571480"/>
            <a:ext cx="5929354" cy="369332"/>
          </a:xfrm>
          <a:prstGeom prst="rect">
            <a:avLst/>
          </a:prstGeom>
        </p:spPr>
        <p:txBody>
          <a:bodyPr wrap="square">
            <a:spAutoFit/>
          </a:bodyPr>
          <a:lstStyle/>
          <a:p>
            <a:pPr algn="ctr"/>
            <a:r>
              <a:rPr lang="tr-TR" b="1" dirty="0" err="1" smtClean="0">
                <a:solidFill>
                  <a:srgbClr val="FF0000"/>
                </a:solidFill>
              </a:rPr>
              <a:t>Metoprolol</a:t>
            </a:r>
            <a:r>
              <a:rPr lang="tr-TR" b="1" dirty="0" smtClean="0">
                <a:solidFill>
                  <a:srgbClr val="FF0000"/>
                </a:solidFill>
              </a:rPr>
              <a:t> 50 mg 20 Eşdeğerlerinin MEDULA İlaç Bilgileri </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41" y="2878778"/>
            <a:ext cx="8267700" cy="1657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40" y="4653136"/>
            <a:ext cx="8267700" cy="167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40" y="1124744"/>
            <a:ext cx="8267700" cy="167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32</a:t>
            </a:fld>
            <a:endParaRPr lang="tr-TR" dirty="0"/>
          </a:p>
        </p:txBody>
      </p:sp>
      <p:sp>
        <p:nvSpPr>
          <p:cNvPr id="8" name="7 Dikdörtgen"/>
          <p:cNvSpPr/>
          <p:nvPr/>
        </p:nvSpPr>
        <p:spPr>
          <a:xfrm>
            <a:off x="1571604" y="214290"/>
            <a:ext cx="4643470" cy="369332"/>
          </a:xfrm>
          <a:prstGeom prst="rect">
            <a:avLst/>
          </a:prstGeom>
        </p:spPr>
        <p:txBody>
          <a:bodyPr wrap="square">
            <a:spAutoFit/>
          </a:bodyPr>
          <a:lstStyle/>
          <a:p>
            <a:pPr algn="ctr"/>
            <a:r>
              <a:rPr lang="tr-TR" b="1" dirty="0" smtClean="0">
                <a:solidFill>
                  <a:srgbClr val="FF0000"/>
                </a:solidFill>
              </a:rPr>
              <a:t>Eşdeğer Fiyat Uygulaması Örneği (4)</a:t>
            </a:r>
          </a:p>
        </p:txBody>
      </p:sp>
      <p:sp>
        <p:nvSpPr>
          <p:cNvPr id="11" name="10 Dikdörtgen"/>
          <p:cNvSpPr/>
          <p:nvPr/>
        </p:nvSpPr>
        <p:spPr>
          <a:xfrm>
            <a:off x="1643042" y="642918"/>
            <a:ext cx="4643470" cy="369332"/>
          </a:xfrm>
          <a:prstGeom prst="rect">
            <a:avLst/>
          </a:prstGeom>
        </p:spPr>
        <p:txBody>
          <a:bodyPr wrap="square">
            <a:spAutoFit/>
          </a:bodyPr>
          <a:lstStyle/>
          <a:p>
            <a:pPr algn="ctr"/>
            <a:r>
              <a:rPr lang="tr-TR" b="1" dirty="0" smtClean="0">
                <a:solidFill>
                  <a:srgbClr val="FF0000"/>
                </a:solidFill>
              </a:rPr>
              <a:t>İlaç Fiyat Farkı -  MEDULA Örnek Reçete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419281" cy="52565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Yuvarlatılmış Dikdörtgen 1"/>
          <p:cNvSpPr/>
          <p:nvPr/>
        </p:nvSpPr>
        <p:spPr>
          <a:xfrm>
            <a:off x="251520" y="3068960"/>
            <a:ext cx="8640960" cy="43204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33</a:t>
            </a:fld>
            <a:endParaRPr lang="tr-TR" dirty="0"/>
          </a:p>
        </p:txBody>
      </p:sp>
      <p:graphicFrame>
        <p:nvGraphicFramePr>
          <p:cNvPr id="7" name="6 Tablo"/>
          <p:cNvGraphicFramePr>
            <a:graphicFrameLocks noGrp="1"/>
          </p:cNvGraphicFramePr>
          <p:nvPr>
            <p:extLst>
              <p:ext uri="{D42A27DB-BD31-4B8C-83A1-F6EECF244321}">
                <p14:modId xmlns:p14="http://schemas.microsoft.com/office/powerpoint/2010/main" val="3851065230"/>
              </p:ext>
            </p:extLst>
          </p:nvPr>
        </p:nvGraphicFramePr>
        <p:xfrm>
          <a:off x="357158" y="1000108"/>
          <a:ext cx="8501122" cy="3857652"/>
        </p:xfrm>
        <a:graphic>
          <a:graphicData uri="http://schemas.openxmlformats.org/drawingml/2006/table">
            <a:tbl>
              <a:tblPr/>
              <a:tblGrid>
                <a:gridCol w="1357322"/>
                <a:gridCol w="790898"/>
                <a:gridCol w="2209498"/>
                <a:gridCol w="1082999"/>
                <a:gridCol w="734066"/>
                <a:gridCol w="736764"/>
                <a:gridCol w="736764"/>
                <a:gridCol w="852811"/>
              </a:tblGrid>
              <a:tr h="1571636">
                <a:tc>
                  <a:txBody>
                    <a:bodyPr/>
                    <a:lstStyle/>
                    <a:p>
                      <a:pPr algn="ctr" fontAlgn="ctr"/>
                      <a:r>
                        <a:rPr lang="tr-TR" sz="1000" b="1" i="0" u="none" strike="noStrike" dirty="0">
                          <a:solidFill>
                            <a:srgbClr val="000000"/>
                          </a:solidFill>
                          <a:latin typeface="Verdana"/>
                        </a:rPr>
                        <a:t>BARKOD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1000" b="1" i="0" u="none" strike="noStrike" dirty="0">
                          <a:solidFill>
                            <a:srgbClr val="000000"/>
                          </a:solidFill>
                          <a:latin typeface="Verdana"/>
                        </a:rPr>
                        <a:t>(*) KAMU KODU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1000" b="1" i="0" u="none" strike="noStrike" dirty="0">
                          <a:solidFill>
                            <a:srgbClr val="000000"/>
                          </a:solidFill>
                          <a:latin typeface="Verdana"/>
                        </a:rPr>
                        <a:t>ILAC ADI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800" b="1" i="0" u="none" strike="noStrike" dirty="0">
                          <a:effectLst/>
                          <a:latin typeface="Verdana"/>
                        </a:rPr>
                        <a:t>KDV DAHIL PERAKENDE SATIS TL FIYATI </a:t>
                      </a:r>
                      <a:br>
                        <a:rPr lang="tr-TR" sz="800" b="1" i="0" u="none" strike="noStrike" dirty="0">
                          <a:effectLst/>
                          <a:latin typeface="Verdana"/>
                        </a:rPr>
                      </a:br>
                      <a:r>
                        <a:rPr lang="tr-TR" sz="800" b="1" i="0" u="none" strike="noStrike" dirty="0">
                          <a:effectLst/>
                          <a:latin typeface="Verdana"/>
                        </a:rPr>
                        <a:t>1 € =2,1166 TL            </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1000" b="1" i="0" u="none" strike="noStrike" dirty="0">
                          <a:solidFill>
                            <a:srgbClr val="000000"/>
                          </a:solidFill>
                          <a:latin typeface="Verdana"/>
                        </a:rPr>
                        <a:t>İSKONTO ORANI </a:t>
                      </a:r>
                      <a:br>
                        <a:rPr lang="tr-TR" sz="1000" b="1" i="0" u="none" strike="noStrike" dirty="0">
                          <a:solidFill>
                            <a:srgbClr val="000000"/>
                          </a:solidFill>
                          <a:latin typeface="Verdana"/>
                        </a:rPr>
                      </a:br>
                      <a:r>
                        <a:rPr lang="tr-TR" sz="1000" b="1" i="0" u="none" strike="noStrike" dirty="0">
                          <a:solidFill>
                            <a:srgbClr val="000000"/>
                          </a:solidFill>
                          <a:latin typeface="Verdana"/>
                        </a:rPr>
                        <a:t>(EK-4/A'YA GÖRE)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1000" b="1" i="0" u="none" strike="noStrike" dirty="0">
                          <a:solidFill>
                            <a:srgbClr val="000000"/>
                          </a:solidFill>
                          <a:latin typeface="Verdana"/>
                        </a:rPr>
                        <a:t>İSKONTO UYGULANMIŞ FİYAT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1000" b="1" i="0" u="none" strike="noStrike" dirty="0">
                          <a:solidFill>
                            <a:srgbClr val="000000"/>
                          </a:solidFill>
                          <a:latin typeface="Verdana"/>
                        </a:rPr>
                        <a:t>KAMU FİYATI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tr-TR" sz="1000" b="1" i="0" u="none" strike="noStrike" dirty="0">
                          <a:solidFill>
                            <a:srgbClr val="000000"/>
                          </a:solidFill>
                          <a:latin typeface="Verdana"/>
                        </a:rPr>
                        <a:t>KUTU BAŞI ÖDENECEK FARK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r>
              <a:tr h="857256">
                <a:tc>
                  <a:txBody>
                    <a:bodyPr/>
                    <a:lstStyle/>
                    <a:p>
                      <a:pPr algn="ctr" fontAlgn="ctr"/>
                      <a:r>
                        <a:rPr lang="tr-TR" sz="1200" b="0" i="0" u="none" strike="noStrike" dirty="0">
                          <a:solidFill>
                            <a:srgbClr val="000000"/>
                          </a:solidFill>
                          <a:latin typeface="Verdana"/>
                        </a:rPr>
                        <a:t>8699786030367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Verdana"/>
                        </a:rPr>
                        <a:t>A01204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1200" b="0" i="0" u="none" strike="noStrike" dirty="0">
                          <a:solidFill>
                            <a:srgbClr val="000000"/>
                          </a:solidFill>
                          <a:latin typeface="Verdana"/>
                        </a:rPr>
                        <a:t>BELOC ZOK 50 MG KONTROLLU SALIMLI 20 FILM TABLET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latin typeface="+mn-lt"/>
                          <a:ea typeface="+mn-ea"/>
                          <a:cs typeface="+mn-cs"/>
                        </a:rPr>
                        <a:t>8,91</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0</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mn-lt"/>
                        </a:rPr>
                        <a:t>  </a:t>
                      </a:r>
                      <a:r>
                        <a:rPr lang="tr-TR" sz="1200" b="0" i="0" u="none" strike="noStrike" kern="1200" dirty="0" smtClean="0">
                          <a:solidFill>
                            <a:srgbClr val="000000"/>
                          </a:solidFill>
                          <a:latin typeface="+mn-lt"/>
                          <a:ea typeface="+mn-ea"/>
                          <a:cs typeface="+mn-cs"/>
                        </a:rPr>
                        <a:t>8,91</a:t>
                      </a:r>
                      <a:r>
                        <a:rPr lang="tr-TR" sz="1200" b="0" i="0" u="none" strike="noStrike" dirty="0" smtClean="0">
                          <a:solidFill>
                            <a:srgbClr val="000000"/>
                          </a:solidFill>
                          <a:latin typeface="+mn-lt"/>
                        </a:rPr>
                        <a:t> </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5,42</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3,49   </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20">
                <a:tc>
                  <a:txBody>
                    <a:bodyPr/>
                    <a:lstStyle/>
                    <a:p>
                      <a:pPr algn="ctr" fontAlgn="ctr"/>
                      <a:r>
                        <a:rPr lang="tr-TR" sz="1200" b="0" i="0" u="none" strike="noStrike">
                          <a:solidFill>
                            <a:srgbClr val="000000"/>
                          </a:solidFill>
                          <a:latin typeface="Verdana"/>
                        </a:rPr>
                        <a:t>8699516031923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Verdana"/>
                        </a:rPr>
                        <a:t>A10905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200" b="0" i="0" u="none" strike="noStrike" dirty="0">
                          <a:solidFill>
                            <a:srgbClr val="000000"/>
                          </a:solidFill>
                          <a:latin typeface="Verdana"/>
                        </a:rPr>
                        <a:t>SANELOC 50 MG 20 DEGISTIRILMIS SALINIMLI TABLET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latin typeface="+mn-lt"/>
                          <a:ea typeface="+mn-ea"/>
                          <a:cs typeface="+mn-cs"/>
                        </a:rPr>
                        <a:t>5,56</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mn-lt"/>
                        </a:rPr>
                        <a:t>  </a:t>
                      </a:r>
                      <a:r>
                        <a:rPr lang="tr-TR" sz="1200" b="0" i="0" u="none" strike="noStrike" kern="1200" dirty="0" smtClean="0">
                          <a:solidFill>
                            <a:srgbClr val="000000"/>
                          </a:solidFill>
                          <a:latin typeface="+mn-lt"/>
                          <a:ea typeface="+mn-ea"/>
                          <a:cs typeface="+mn-cs"/>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5,42</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0,14</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2240">
                <a:tc>
                  <a:txBody>
                    <a:bodyPr/>
                    <a:lstStyle/>
                    <a:p>
                      <a:pPr algn="ctr" fontAlgn="ctr"/>
                      <a:r>
                        <a:rPr lang="tr-TR" sz="1200" b="0" i="0" u="none" strike="noStrike">
                          <a:solidFill>
                            <a:srgbClr val="000000"/>
                          </a:solidFill>
                          <a:latin typeface="Verdana"/>
                        </a:rPr>
                        <a:t>8699792091499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Verdana"/>
                        </a:rPr>
                        <a:t>A12598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Verdana"/>
                        </a:rPr>
                        <a:t>PROBLOK 50 MG 20 TABLET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latin typeface="+mn-lt"/>
                          <a:ea typeface="+mn-ea"/>
                          <a:cs typeface="+mn-cs"/>
                        </a:rPr>
                        <a:t>5,87</a:t>
                      </a:r>
                    </a:p>
                  </a:txBody>
                  <a:tcPr marL="5372" marR="5372" marT="5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4,93  </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4,93</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latin typeface="+mn-lt"/>
                        </a:rPr>
                        <a:t>0</a:t>
                      </a:r>
                      <a:endParaRPr lang="tr-TR" sz="12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7 Oval"/>
          <p:cNvSpPr/>
          <p:nvPr/>
        </p:nvSpPr>
        <p:spPr>
          <a:xfrm>
            <a:off x="6500826" y="4143380"/>
            <a:ext cx="1500198" cy="7143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827584" y="5214950"/>
            <a:ext cx="4371710" cy="954107"/>
          </a:xfrm>
          <a:prstGeom prst="rect">
            <a:avLst/>
          </a:prstGeom>
          <a:noFill/>
        </p:spPr>
        <p:txBody>
          <a:bodyPr wrap="square" rtlCol="0">
            <a:spAutoFit/>
          </a:bodyPr>
          <a:lstStyle/>
          <a:p>
            <a:pPr lvl="0"/>
            <a:r>
              <a:rPr lang="tr-TR" sz="2800" b="1" dirty="0" smtClean="0">
                <a:solidFill>
                  <a:srgbClr val="FF0000"/>
                </a:solidFill>
              </a:rPr>
              <a:t>4,93 X (1 + 0,10)   =5,42 TL</a:t>
            </a:r>
            <a:endParaRPr lang="tr-TR" sz="2800" dirty="0" smtClean="0"/>
          </a:p>
          <a:p>
            <a:endParaRPr lang="tr-TR" sz="2800" b="1" dirty="0">
              <a:solidFill>
                <a:srgbClr val="FF0000"/>
              </a:solidFill>
            </a:endParaRPr>
          </a:p>
        </p:txBody>
      </p:sp>
      <p:sp>
        <p:nvSpPr>
          <p:cNvPr id="11" name="10 Oval"/>
          <p:cNvSpPr/>
          <p:nvPr/>
        </p:nvSpPr>
        <p:spPr>
          <a:xfrm>
            <a:off x="3428991" y="4926516"/>
            <a:ext cx="1500198" cy="1071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12 Düz Ok Bağlayıcısı"/>
          <p:cNvCxnSpPr>
            <a:stCxn id="8" idx="2"/>
          </p:cNvCxnSpPr>
          <p:nvPr/>
        </p:nvCxnSpPr>
        <p:spPr>
          <a:xfrm rot="10800000" flipV="1">
            <a:off x="1857356" y="4500570"/>
            <a:ext cx="4643470" cy="71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18 Düz Ok Bağlayıcısı"/>
          <p:cNvCxnSpPr>
            <a:stCxn id="11" idx="7"/>
            <a:endCxn id="23" idx="2"/>
          </p:cNvCxnSpPr>
          <p:nvPr/>
        </p:nvCxnSpPr>
        <p:spPr>
          <a:xfrm flipV="1">
            <a:off x="4709490" y="3357562"/>
            <a:ext cx="2577154" cy="17258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22 Oval"/>
          <p:cNvSpPr/>
          <p:nvPr/>
        </p:nvSpPr>
        <p:spPr>
          <a:xfrm>
            <a:off x="7286644" y="2643182"/>
            <a:ext cx="642942" cy="1428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30 Dikdörtgen"/>
          <p:cNvSpPr/>
          <p:nvPr/>
        </p:nvSpPr>
        <p:spPr>
          <a:xfrm>
            <a:off x="5857884" y="5000636"/>
            <a:ext cx="2871845" cy="9233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tr-TR" b="1" dirty="0" smtClean="0"/>
              <a:t>Bant aralığı uygulaması </a:t>
            </a:r>
          </a:p>
          <a:p>
            <a:r>
              <a:rPr lang="tr-TR" b="1" dirty="0" smtClean="0"/>
              <a:t>Gereğince % 10 fazlasına </a:t>
            </a:r>
          </a:p>
          <a:p>
            <a:r>
              <a:rPr lang="tr-TR" b="1" dirty="0" smtClean="0"/>
              <a:t>kadar  SGK öder.</a:t>
            </a:r>
            <a:endParaRPr lang="tr-TR" b="1" dirty="0"/>
          </a:p>
        </p:txBody>
      </p:sp>
      <p:sp>
        <p:nvSpPr>
          <p:cNvPr id="34" name="33 Oval"/>
          <p:cNvSpPr/>
          <p:nvPr/>
        </p:nvSpPr>
        <p:spPr>
          <a:xfrm>
            <a:off x="8072462" y="2643182"/>
            <a:ext cx="642942" cy="7143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35 Yuvarlatılmış Dikdörtgen"/>
          <p:cNvSpPr/>
          <p:nvPr/>
        </p:nvSpPr>
        <p:spPr>
          <a:xfrm>
            <a:off x="6572264" y="2571744"/>
            <a:ext cx="2286016" cy="857256"/>
          </a:xfrm>
          <a:prstGeom prst="roundRect">
            <a:avLst/>
          </a:prstGeom>
          <a:noFill/>
          <a:ln w="952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36 Dikdörtgen"/>
          <p:cNvSpPr/>
          <p:nvPr/>
        </p:nvSpPr>
        <p:spPr>
          <a:xfrm>
            <a:off x="2428860" y="285728"/>
            <a:ext cx="3612784" cy="369332"/>
          </a:xfrm>
          <a:prstGeom prst="rect">
            <a:avLst/>
          </a:prstGeom>
        </p:spPr>
        <p:txBody>
          <a:bodyPr wrap="none">
            <a:spAutoFit/>
          </a:bodyPr>
          <a:lstStyle/>
          <a:p>
            <a:pPr algn="ctr"/>
            <a:r>
              <a:rPr lang="tr-TR" b="1" dirty="0" smtClean="0">
                <a:solidFill>
                  <a:srgbClr val="FF0000"/>
                </a:solidFill>
              </a:rPr>
              <a:t>Eşdeğer Fiyat Uygulaması Örneği (4)</a:t>
            </a:r>
          </a:p>
        </p:txBody>
      </p:sp>
      <p:sp>
        <p:nvSpPr>
          <p:cNvPr id="38" name="37 Metin kutusu"/>
          <p:cNvSpPr txBox="1"/>
          <p:nvPr/>
        </p:nvSpPr>
        <p:spPr>
          <a:xfrm>
            <a:off x="734790" y="6058865"/>
            <a:ext cx="7000924" cy="523220"/>
          </a:xfrm>
          <a:prstGeom prst="rect">
            <a:avLst/>
          </a:prstGeom>
          <a:noFill/>
        </p:spPr>
        <p:txBody>
          <a:bodyPr wrap="square" rtlCol="0">
            <a:spAutoFit/>
          </a:bodyPr>
          <a:lstStyle/>
          <a:p>
            <a:r>
              <a:rPr lang="tr-TR" sz="2800" b="1" dirty="0" smtClean="0">
                <a:solidFill>
                  <a:srgbClr val="FF0000"/>
                </a:solidFill>
              </a:rPr>
              <a:t>8,91 – 5,42 = 3,49 TL (Kutu Başı Fark)</a:t>
            </a:r>
          </a:p>
        </p:txBody>
      </p:sp>
    </p:spTree>
    <p:extLst>
      <p:ext uri="{BB962C8B-B14F-4D97-AF65-F5344CB8AC3E}">
        <p14:creationId xmlns:p14="http://schemas.microsoft.com/office/powerpoint/2010/main" val="2627409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xEl>
                                              <p:pRg st="1" end="1"/>
                                            </p:txEl>
                                          </p:spTgt>
                                        </p:tgtEl>
                                        <p:attrNameLst>
                                          <p:attrName>style.visibility</p:attrName>
                                        </p:attrNameLst>
                                      </p:cBhvr>
                                      <p:to>
                                        <p:strVal val="visible"/>
                                      </p:to>
                                    </p:set>
                                    <p:anim calcmode="lin" valueType="num">
                                      <p:cBhvr additive="base">
                                        <p:cTn id="2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bg/>
                                          </p:spTgt>
                                        </p:tgtEl>
                                        <p:attrNameLst>
                                          <p:attrName>style.visibility</p:attrName>
                                        </p:attrNameLst>
                                      </p:cBhvr>
                                      <p:to>
                                        <p:strVal val="visible"/>
                                      </p:to>
                                    </p:set>
                                    <p:anim calcmode="lin" valueType="num">
                                      <p:cBhvr additive="base">
                                        <p:cTn id="29"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31">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 calcmode="lin" valueType="num">
                                      <p:cBhvr additive="base">
                                        <p:cTn id="3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
                                            <p:txEl>
                                              <p:pRg st="2" end="2"/>
                                            </p:txEl>
                                          </p:spTgt>
                                        </p:tgtEl>
                                        <p:attrNameLst>
                                          <p:attrName>style.visibility</p:attrName>
                                        </p:attrNameLst>
                                      </p:cBhvr>
                                      <p:to>
                                        <p:strVal val="visible"/>
                                      </p:to>
                                    </p:set>
                                    <p:anim calcmode="lin" valueType="num">
                                      <p:cBhvr additive="base">
                                        <p:cTn id="37"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8">
                                            <p:txEl>
                                              <p:pRg st="0" end="0"/>
                                            </p:txEl>
                                          </p:spTgt>
                                        </p:tgtEl>
                                        <p:attrNameLst>
                                          <p:attrName>style.visibility</p:attrName>
                                        </p:attrNameLst>
                                      </p:cBhvr>
                                      <p:to>
                                        <p:strVal val="visible"/>
                                      </p:to>
                                    </p:set>
                                    <p:anim calcmode="lin" valueType="num">
                                      <p:cBhvr additive="base">
                                        <p:cTn id="7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bldP spid="11" grpId="0" animBg="1"/>
      <p:bldP spid="23" grpId="0" animBg="1"/>
      <p:bldP spid="31" grpId="0" uiExpand="1" build="allAtOnce" animBg="1"/>
      <p:bldP spid="34" grpId="0" animBg="1"/>
      <p:bldP spid="36" grpId="0" animBg="1"/>
      <p:bldP spid="3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solidFill>
              </a:rPr>
              <a:pPr/>
              <a:t>34</a:t>
            </a:fld>
            <a:endParaRPr lang="tr-TR" dirty="0">
              <a:solidFill>
                <a:prstClr val="black"/>
              </a:solidFill>
            </a:endParaRPr>
          </a:p>
        </p:txBody>
      </p:sp>
      <p:sp>
        <p:nvSpPr>
          <p:cNvPr id="8" name="7 Dikdörtgen"/>
          <p:cNvSpPr/>
          <p:nvPr/>
        </p:nvSpPr>
        <p:spPr>
          <a:xfrm>
            <a:off x="1571604" y="214290"/>
            <a:ext cx="4643470" cy="369332"/>
          </a:xfrm>
          <a:prstGeom prst="rect">
            <a:avLst/>
          </a:prstGeom>
        </p:spPr>
        <p:txBody>
          <a:bodyPr wrap="square">
            <a:spAutoFit/>
          </a:bodyPr>
          <a:lstStyle/>
          <a:p>
            <a:pPr algn="ctr"/>
            <a:r>
              <a:rPr lang="tr-TR" b="1" dirty="0" smtClean="0">
                <a:solidFill>
                  <a:srgbClr val="FF0000"/>
                </a:solidFill>
              </a:rPr>
              <a:t>Eşdeğer Fiyat Uygulaması Örneği (4)</a:t>
            </a:r>
          </a:p>
        </p:txBody>
      </p:sp>
      <p:sp>
        <p:nvSpPr>
          <p:cNvPr id="11" name="10 Dikdörtgen"/>
          <p:cNvSpPr/>
          <p:nvPr/>
        </p:nvSpPr>
        <p:spPr>
          <a:xfrm>
            <a:off x="1643042" y="642918"/>
            <a:ext cx="4643470" cy="369332"/>
          </a:xfrm>
          <a:prstGeom prst="rect">
            <a:avLst/>
          </a:prstGeom>
        </p:spPr>
        <p:txBody>
          <a:bodyPr wrap="square">
            <a:spAutoFit/>
          </a:bodyPr>
          <a:lstStyle/>
          <a:p>
            <a:pPr algn="ctr"/>
            <a:r>
              <a:rPr lang="tr-TR" b="1" dirty="0" smtClean="0">
                <a:solidFill>
                  <a:srgbClr val="FF0000"/>
                </a:solidFill>
              </a:rPr>
              <a:t>İlaç Fiyat Farkı -  MEDULA Örnek Reçete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63" y="1196752"/>
            <a:ext cx="8419281" cy="52565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Yuvarlatılmış Dikdörtgen 1"/>
          <p:cNvSpPr/>
          <p:nvPr/>
        </p:nvSpPr>
        <p:spPr>
          <a:xfrm>
            <a:off x="251520" y="3044582"/>
            <a:ext cx="8640960" cy="43204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Dikdörtgen 6"/>
          <p:cNvSpPr/>
          <p:nvPr/>
        </p:nvSpPr>
        <p:spPr>
          <a:xfrm>
            <a:off x="2267744" y="4428470"/>
            <a:ext cx="4824536" cy="461665"/>
          </a:xfrm>
          <a:prstGeom prst="rect">
            <a:avLst/>
          </a:prstGeom>
        </p:spPr>
        <p:txBody>
          <a:bodyPr wrap="square">
            <a:spAutoFit/>
          </a:bodyPr>
          <a:lstStyle/>
          <a:p>
            <a:r>
              <a:rPr lang="tr-TR" sz="2400" b="1" dirty="0">
                <a:solidFill>
                  <a:srgbClr val="FF0000"/>
                </a:solidFill>
              </a:rPr>
              <a:t>8,91 – 5,42 = 3,49 TL (Kutu Başı Fark)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85321">
            <a:off x="6370560" y="3953586"/>
            <a:ext cx="1947569" cy="101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02216">
            <a:off x="4136069" y="4105610"/>
            <a:ext cx="1873292" cy="101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069259" y="2752278"/>
            <a:ext cx="914400" cy="9144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7525275" y="2708920"/>
            <a:ext cx="914400" cy="9144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2716001"/>
            <a:ext cx="9937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09230">
            <a:off x="3261338" y="3656173"/>
            <a:ext cx="780794" cy="85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Metin kutusu 19"/>
          <p:cNvSpPr txBox="1"/>
          <p:nvPr/>
        </p:nvSpPr>
        <p:spPr>
          <a:xfrm>
            <a:off x="2013145" y="5433597"/>
            <a:ext cx="1638590" cy="646331"/>
          </a:xfrm>
          <a:prstGeom prst="rect">
            <a:avLst/>
          </a:prstGeom>
          <a:noFill/>
        </p:spPr>
        <p:txBody>
          <a:bodyPr wrap="none" rtlCol="0">
            <a:spAutoFit/>
          </a:bodyPr>
          <a:lstStyle/>
          <a:p>
            <a:r>
              <a:rPr lang="tr-TR" sz="3600" b="1" dirty="0" smtClean="0">
                <a:solidFill>
                  <a:srgbClr val="FF0000"/>
                </a:solidFill>
              </a:rPr>
              <a:t>3,49 TL </a:t>
            </a:r>
            <a:endParaRPr lang="tr-TR" sz="3600" b="1" dirty="0">
              <a:solidFill>
                <a:srgbClr val="FF0000"/>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3983">
            <a:off x="3147817" y="4821039"/>
            <a:ext cx="611043" cy="89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3779912" y="3837896"/>
            <a:ext cx="1147264" cy="1295594"/>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3690309" y="5413481"/>
            <a:ext cx="2065565" cy="646331"/>
          </a:xfrm>
          <a:prstGeom prst="rect">
            <a:avLst/>
          </a:prstGeom>
          <a:noFill/>
        </p:spPr>
        <p:txBody>
          <a:bodyPr wrap="none" rtlCol="0">
            <a:spAutoFit/>
          </a:bodyPr>
          <a:lstStyle/>
          <a:p>
            <a:r>
              <a:rPr lang="tr-TR" sz="3600" b="1" dirty="0">
                <a:solidFill>
                  <a:srgbClr val="FF0000"/>
                </a:solidFill>
              </a:rPr>
              <a:t>X </a:t>
            </a:r>
            <a:r>
              <a:rPr lang="tr-TR" sz="3600" b="1" dirty="0" smtClean="0">
                <a:solidFill>
                  <a:srgbClr val="FF0000"/>
                </a:solidFill>
              </a:rPr>
              <a:t> 5 </a:t>
            </a:r>
            <a:r>
              <a:rPr lang="tr-TR" sz="3600" b="1" dirty="0">
                <a:solidFill>
                  <a:srgbClr val="FF0000"/>
                </a:solidFill>
              </a:rPr>
              <a:t>KUTU</a:t>
            </a:r>
          </a:p>
        </p:txBody>
      </p:sp>
      <p:sp>
        <p:nvSpPr>
          <p:cNvPr id="15" name="Metin kutusu 14"/>
          <p:cNvSpPr txBox="1"/>
          <p:nvPr/>
        </p:nvSpPr>
        <p:spPr>
          <a:xfrm>
            <a:off x="5720812" y="5413481"/>
            <a:ext cx="2206053" cy="646331"/>
          </a:xfrm>
          <a:prstGeom prst="rect">
            <a:avLst/>
          </a:prstGeom>
          <a:noFill/>
        </p:spPr>
        <p:txBody>
          <a:bodyPr wrap="none" rtlCol="0">
            <a:spAutoFit/>
          </a:bodyPr>
          <a:lstStyle/>
          <a:p>
            <a:r>
              <a:rPr lang="tr-TR" sz="3600" b="1" dirty="0">
                <a:solidFill>
                  <a:srgbClr val="FF0000"/>
                </a:solidFill>
              </a:rPr>
              <a:t>= 17,45 TL </a:t>
            </a:r>
          </a:p>
        </p:txBody>
      </p:sp>
    </p:spTree>
    <p:extLst>
      <p:ext uri="{BB962C8B-B14F-4D97-AF65-F5344CB8AC3E}">
        <p14:creationId xmlns:p14="http://schemas.microsoft.com/office/powerpoint/2010/main" val="3192003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ppt_x"/>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animBg="1"/>
      <p:bldP spid="16" grpId="0" animBg="1"/>
      <p:bldP spid="20" grpId="0"/>
      <p:bldP spid="22" grpId="0" animBg="1"/>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07504" y="2996952"/>
            <a:ext cx="8928992" cy="980728"/>
          </a:xfrm>
        </p:spPr>
        <p:txBody>
          <a:bodyPr/>
          <a:lstStyle/>
          <a:p>
            <a:pPr lvl="0">
              <a:spcBef>
                <a:spcPts val="0"/>
              </a:spcBef>
            </a:pPr>
            <a:r>
              <a:rPr lang="tr-TR" sz="3600" b="1" dirty="0" smtClean="0">
                <a:solidFill>
                  <a:srgbClr val="00B0F0"/>
                </a:solidFill>
                <a:ea typeface="+mn-ea"/>
                <a:cs typeface="+mn-cs"/>
              </a:rPr>
              <a:t>Teşekkür Ederim</a:t>
            </a:r>
            <a:endParaRPr lang="tr-TR" sz="3600" b="1" dirty="0">
              <a:solidFill>
                <a:srgbClr val="00B0F0"/>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35</a:t>
            </a:fld>
            <a:endParaRPr lang="tr-TR" dirty="0"/>
          </a:p>
        </p:txBody>
      </p:sp>
    </p:spTree>
    <p:extLst>
      <p:ext uri="{BB962C8B-B14F-4D97-AF65-F5344CB8AC3E}">
        <p14:creationId xmlns:p14="http://schemas.microsoft.com/office/powerpoint/2010/main" val="26274096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4</a:t>
            </a:fld>
            <a:endParaRPr lang="tr-TR" dirty="0"/>
          </a:p>
        </p:txBody>
      </p:sp>
      <p:sp>
        <p:nvSpPr>
          <p:cNvPr id="7" name="Content Placeholder 1"/>
          <p:cNvSpPr txBox="1">
            <a:spLocks/>
          </p:cNvSpPr>
          <p:nvPr/>
        </p:nvSpPr>
        <p:spPr>
          <a:xfrm>
            <a:off x="683566" y="1844824"/>
            <a:ext cx="7848874" cy="345638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sz="2400" b="1" dirty="0" smtClean="0">
                <a:solidFill>
                  <a:schemeClr val="tx1"/>
                </a:solidFill>
              </a:rPr>
              <a:t>MADDE 1 </a:t>
            </a:r>
            <a:r>
              <a:rPr lang="tr-TR" sz="2400" dirty="0" smtClean="0">
                <a:solidFill>
                  <a:schemeClr val="tx1"/>
                </a:solidFill>
              </a:rPr>
              <a:t>– Sağlık </a:t>
            </a:r>
            <a:r>
              <a:rPr lang="tr-TR" sz="2400" dirty="0">
                <a:solidFill>
                  <a:schemeClr val="tx1"/>
                </a:solidFill>
              </a:rPr>
              <a:t>Bakanlığı, </a:t>
            </a:r>
            <a:r>
              <a:rPr lang="tr-TR" sz="2400" b="1" i="1" dirty="0">
                <a:solidFill>
                  <a:schemeClr val="tx1"/>
                </a:solidFill>
              </a:rPr>
              <a:t>1262 sayılı </a:t>
            </a:r>
            <a:r>
              <a:rPr lang="tr-TR" sz="2400" b="1" i="1" dirty="0" smtClean="0">
                <a:solidFill>
                  <a:schemeClr val="tx1"/>
                </a:solidFill>
              </a:rPr>
              <a:t>İspençiyari </a:t>
            </a:r>
            <a:r>
              <a:rPr lang="tr-TR" sz="2400" b="1" i="1" dirty="0">
                <a:solidFill>
                  <a:schemeClr val="tx1"/>
                </a:solidFill>
              </a:rPr>
              <a:t>ve Tıbbi Müstahzarlar </a:t>
            </a:r>
            <a:r>
              <a:rPr lang="tr-TR" sz="2400" b="1" i="1" dirty="0" smtClean="0">
                <a:solidFill>
                  <a:schemeClr val="tx1"/>
                </a:solidFill>
              </a:rPr>
              <a:t>Kanunu</a:t>
            </a:r>
            <a:r>
              <a:rPr lang="tr-TR" sz="2400" dirty="0" smtClean="0">
                <a:solidFill>
                  <a:schemeClr val="tx1"/>
                </a:solidFill>
              </a:rPr>
              <a:t> </a:t>
            </a:r>
            <a:r>
              <a:rPr lang="tr-TR" sz="2400" dirty="0">
                <a:solidFill>
                  <a:schemeClr val="tx1"/>
                </a:solidFill>
              </a:rPr>
              <a:t>ve </a:t>
            </a:r>
            <a:r>
              <a:rPr lang="tr-TR" sz="2400" b="1" i="1" dirty="0">
                <a:solidFill>
                  <a:schemeClr val="tx1"/>
                </a:solidFill>
              </a:rPr>
              <a:t>3359 sayılı Sağlık Hizmetleri Temel Kanunu </a:t>
            </a:r>
            <a:r>
              <a:rPr lang="tr-TR" sz="2400" dirty="0">
                <a:solidFill>
                  <a:schemeClr val="tx1"/>
                </a:solidFill>
              </a:rPr>
              <a:t>gereğince beşeri ilaçların </a:t>
            </a:r>
            <a:r>
              <a:rPr lang="tr-TR" sz="2400" dirty="0" smtClean="0">
                <a:solidFill>
                  <a:schemeClr val="tx1"/>
                </a:solidFill>
              </a:rPr>
              <a:t>tüketiciye </a:t>
            </a:r>
            <a:r>
              <a:rPr lang="tr-TR" sz="2400" dirty="0">
                <a:solidFill>
                  <a:schemeClr val="tx1"/>
                </a:solidFill>
              </a:rPr>
              <a:t>uygun şartlarda ulaşmasını temin etmek için gerekli tedbirleri alarak azami </a:t>
            </a:r>
            <a:r>
              <a:rPr lang="tr-TR" sz="2400" dirty="0" smtClean="0">
                <a:solidFill>
                  <a:schemeClr val="tx1"/>
                </a:solidFill>
              </a:rPr>
              <a:t>fiyatları </a:t>
            </a:r>
            <a:r>
              <a:rPr lang="tr-TR" sz="2400" dirty="0">
                <a:solidFill>
                  <a:schemeClr val="tx1"/>
                </a:solidFill>
              </a:rPr>
              <a:t>belirler. Ruhsat ya da başvuru sahiplerinin bu Karara uygun olarak talep </a:t>
            </a:r>
            <a:r>
              <a:rPr lang="tr-TR" sz="2400" dirty="0" smtClean="0">
                <a:solidFill>
                  <a:schemeClr val="tx1"/>
                </a:solidFill>
              </a:rPr>
              <a:t>ettikleri </a:t>
            </a:r>
            <a:r>
              <a:rPr lang="tr-TR" sz="2400" dirty="0">
                <a:solidFill>
                  <a:schemeClr val="tx1"/>
                </a:solidFill>
              </a:rPr>
              <a:t>fiyatlar, Sağlık Bakanlığı tarafından onaylanarak geçerlilik tarihiyle birlikte ilan </a:t>
            </a:r>
            <a:r>
              <a:rPr lang="tr-TR" sz="2400" dirty="0" smtClean="0">
                <a:solidFill>
                  <a:schemeClr val="tx1"/>
                </a:solidFill>
              </a:rPr>
              <a:t>edilir.</a:t>
            </a:r>
          </a:p>
          <a:p>
            <a:pPr algn="just"/>
            <a:r>
              <a:rPr lang="tr-TR" sz="2400" b="1" dirty="0" smtClean="0">
                <a:solidFill>
                  <a:schemeClr val="tx1"/>
                </a:solidFill>
              </a:rPr>
              <a:t>MADDE </a:t>
            </a:r>
            <a:r>
              <a:rPr lang="tr-TR" sz="2400" b="1" dirty="0">
                <a:solidFill>
                  <a:schemeClr val="tx1"/>
                </a:solidFill>
              </a:rPr>
              <a:t>9</a:t>
            </a:r>
            <a:r>
              <a:rPr lang="tr-TR" sz="2400" dirty="0">
                <a:solidFill>
                  <a:schemeClr val="tx1"/>
                </a:solidFill>
              </a:rPr>
              <a:t> </a:t>
            </a:r>
            <a:r>
              <a:rPr lang="tr-TR" sz="2400" dirty="0" smtClean="0">
                <a:solidFill>
                  <a:schemeClr val="tx1"/>
                </a:solidFill>
              </a:rPr>
              <a:t>– Bu </a:t>
            </a:r>
            <a:r>
              <a:rPr lang="tr-TR" sz="2400" dirty="0">
                <a:solidFill>
                  <a:schemeClr val="tx1"/>
                </a:solidFill>
              </a:rPr>
              <a:t>Kararın uygulanması hususunda tebliğler çıkarmaya </a:t>
            </a:r>
            <a:r>
              <a:rPr lang="tr-TR" sz="2400" dirty="0" smtClean="0">
                <a:solidFill>
                  <a:schemeClr val="tx1"/>
                </a:solidFill>
              </a:rPr>
              <a:t>Sağlık </a:t>
            </a:r>
            <a:r>
              <a:rPr lang="tr-TR" sz="2400" dirty="0">
                <a:solidFill>
                  <a:schemeClr val="tx1"/>
                </a:solidFill>
              </a:rPr>
              <a:t>Bakanlığı yetkilidir.  </a:t>
            </a:r>
            <a:endParaRPr lang="tr-TR" sz="2400" dirty="0" smtClean="0">
              <a:solidFill>
                <a:schemeClr val="tx1"/>
              </a:solidFill>
            </a:endParaRPr>
          </a:p>
        </p:txBody>
      </p:sp>
      <p:sp>
        <p:nvSpPr>
          <p:cNvPr id="8" name="Title 2"/>
          <p:cNvSpPr>
            <a:spLocks noGrp="1"/>
          </p:cNvSpPr>
          <p:nvPr>
            <p:ph type="ctrTitle"/>
          </p:nvPr>
        </p:nvSpPr>
        <p:spPr>
          <a:xfrm>
            <a:off x="469480" y="980728"/>
            <a:ext cx="8133028" cy="648072"/>
          </a:xfrm>
        </p:spPr>
        <p:txBody>
          <a:bodyPr/>
          <a:lstStyle/>
          <a:p>
            <a:r>
              <a:rPr lang="tr-TR" sz="3200" b="1" dirty="0" smtClean="0">
                <a:solidFill>
                  <a:srgbClr val="FF0000"/>
                </a:solidFill>
              </a:rPr>
              <a:t>Beşeri </a:t>
            </a:r>
            <a:r>
              <a:rPr lang="tr-TR" sz="3200" b="1" dirty="0">
                <a:solidFill>
                  <a:srgbClr val="FF0000"/>
                </a:solidFill>
              </a:rPr>
              <a:t>İlaçların Fiyatlandırılmasına Dair Karar</a:t>
            </a:r>
          </a:p>
        </p:txBody>
      </p:sp>
      <p:sp>
        <p:nvSpPr>
          <p:cNvPr id="2" name="Aşağı Ok 1"/>
          <p:cNvSpPr/>
          <p:nvPr/>
        </p:nvSpPr>
        <p:spPr>
          <a:xfrm>
            <a:off x="4427984" y="5301208"/>
            <a:ext cx="484632" cy="3600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3" name="Dikdörtgen 2"/>
          <p:cNvSpPr/>
          <p:nvPr/>
        </p:nvSpPr>
        <p:spPr>
          <a:xfrm>
            <a:off x="1307959" y="5874256"/>
            <a:ext cx="712879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2400" b="1" dirty="0"/>
              <a:t>Beşeri İlaçların Fiyatlandırılması Hakkında Tebliğ</a:t>
            </a:r>
            <a:endParaRPr lang="tr-TR" sz="2400" dirty="0"/>
          </a:p>
        </p:txBody>
      </p:sp>
    </p:spTree>
    <p:extLst>
      <p:ext uri="{BB962C8B-B14F-4D97-AF65-F5344CB8AC3E}">
        <p14:creationId xmlns:p14="http://schemas.microsoft.com/office/powerpoint/2010/main" val="2621165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5</a:t>
            </a:fld>
            <a:endParaRPr lang="tr-TR" dirty="0"/>
          </a:p>
        </p:txBody>
      </p:sp>
      <p:sp>
        <p:nvSpPr>
          <p:cNvPr id="2" name="Dikdörtgen 1"/>
          <p:cNvSpPr/>
          <p:nvPr/>
        </p:nvSpPr>
        <p:spPr>
          <a:xfrm>
            <a:off x="827584" y="1309936"/>
            <a:ext cx="7992888" cy="3416320"/>
          </a:xfrm>
          <a:prstGeom prst="rect">
            <a:avLst/>
          </a:prstGeom>
        </p:spPr>
        <p:txBody>
          <a:bodyPr wrap="square">
            <a:spAutoFit/>
          </a:bodyPr>
          <a:lstStyle/>
          <a:p>
            <a:r>
              <a:rPr lang="tr-TR" sz="2400" b="1" dirty="0">
                <a:solidFill>
                  <a:srgbClr val="FF0000"/>
                </a:solidFill>
              </a:rPr>
              <a:t>Avro değeri: </a:t>
            </a:r>
          </a:p>
          <a:p>
            <a:pPr algn="just"/>
            <a:r>
              <a:rPr lang="tr-TR" sz="2400" dirty="0" smtClean="0">
                <a:solidFill>
                  <a:srgbClr val="000000"/>
                </a:solidFill>
                <a:latin typeface="Times New Roman"/>
              </a:rPr>
              <a:t>Bir </a:t>
            </a:r>
            <a:r>
              <a:rPr lang="tr-TR" sz="2400" dirty="0">
                <a:solidFill>
                  <a:srgbClr val="000000"/>
                </a:solidFill>
                <a:latin typeface="Times New Roman"/>
              </a:rPr>
              <a:t>önceki yılın Resmî </a:t>
            </a:r>
            <a:r>
              <a:rPr lang="tr-TR" sz="2400" dirty="0" err="1">
                <a:solidFill>
                  <a:srgbClr val="000000"/>
                </a:solidFill>
                <a:latin typeface="Times New Roman"/>
              </a:rPr>
              <a:t>Gazete’de</a:t>
            </a:r>
            <a:r>
              <a:rPr lang="tr-TR" sz="2400" dirty="0">
                <a:solidFill>
                  <a:srgbClr val="000000"/>
                </a:solidFill>
                <a:latin typeface="Times New Roman"/>
              </a:rPr>
              <a:t> ilan edilen gösterge niteliğindeki Türkiye Cumhuriyet Merkez Bankasının günlük Avro döviz satış kuru gerçekleşmeleri esas alınarak hesaplanacak olan yıllık ortalama Avro değerinin %70 olarak belirlenen uyarlama katsayısı ile çarpılması suretiyle belirlenen avro değerini, </a:t>
            </a:r>
          </a:p>
          <a:p>
            <a:r>
              <a:rPr lang="tr-TR" sz="2400" dirty="0" smtClean="0">
                <a:solidFill>
                  <a:srgbClr val="000000"/>
                </a:solidFill>
                <a:latin typeface="Times New Roman"/>
              </a:rPr>
              <a:t>  </a:t>
            </a:r>
          </a:p>
          <a:p>
            <a:endParaRPr lang="tr-TR" sz="2400" dirty="0"/>
          </a:p>
        </p:txBody>
      </p:sp>
      <p:sp>
        <p:nvSpPr>
          <p:cNvPr id="7" name="Title 2"/>
          <p:cNvSpPr>
            <a:spLocks noGrp="1"/>
          </p:cNvSpPr>
          <p:nvPr>
            <p:ph type="ctrTitle"/>
          </p:nvPr>
        </p:nvSpPr>
        <p:spPr>
          <a:xfrm>
            <a:off x="615436" y="836712"/>
            <a:ext cx="7404992" cy="685777"/>
          </a:xfrm>
        </p:spPr>
        <p:txBody>
          <a:bodyPr/>
          <a:lstStyle/>
          <a:p>
            <a:r>
              <a:rPr lang="tr-TR" sz="3200" b="1" dirty="0" smtClean="0">
                <a:solidFill>
                  <a:srgbClr val="FF0000"/>
                </a:solidFill>
              </a:rPr>
              <a:t>Tanımlar</a:t>
            </a:r>
            <a:endParaRPr lang="tr-TR" sz="3200" b="1" dirty="0">
              <a:solidFill>
                <a:srgbClr val="FF0000"/>
              </a:solidFill>
            </a:endParaRPr>
          </a:p>
        </p:txBody>
      </p:sp>
      <p:sp>
        <p:nvSpPr>
          <p:cNvPr id="5" name="4 Dikdörtgen"/>
          <p:cNvSpPr/>
          <p:nvPr/>
        </p:nvSpPr>
        <p:spPr>
          <a:xfrm>
            <a:off x="895967" y="4264591"/>
            <a:ext cx="3264035"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400" b="1" dirty="0" smtClean="0">
                <a:solidFill>
                  <a:srgbClr val="FF0000"/>
                </a:solidFill>
              </a:rPr>
              <a:t>(1,9595 TL    Nisan 2009)</a:t>
            </a:r>
            <a:endParaRPr lang="tr-TR" sz="2400" b="1" dirty="0">
              <a:solidFill>
                <a:srgbClr val="FF0000"/>
              </a:solidFill>
            </a:endParaRPr>
          </a:p>
        </p:txBody>
      </p:sp>
      <p:sp>
        <p:nvSpPr>
          <p:cNvPr id="8" name="7 Sağa Bükülü Ok"/>
          <p:cNvSpPr/>
          <p:nvPr/>
        </p:nvSpPr>
        <p:spPr>
          <a:xfrm>
            <a:off x="215450" y="1556792"/>
            <a:ext cx="612134" cy="30243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9 Dikdörtgen"/>
          <p:cNvSpPr/>
          <p:nvPr/>
        </p:nvSpPr>
        <p:spPr>
          <a:xfrm>
            <a:off x="895967" y="4869160"/>
            <a:ext cx="4002058"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400" b="1" dirty="0" smtClean="0">
                <a:solidFill>
                  <a:srgbClr val="FF0000"/>
                </a:solidFill>
              </a:rPr>
              <a:t>(2,0787 TL    20 Temmuz 2015)</a:t>
            </a:r>
            <a:endParaRPr lang="tr-TR" sz="2400" b="1" dirty="0">
              <a:solidFill>
                <a:srgbClr val="FF0000"/>
              </a:solidFill>
            </a:endParaRPr>
          </a:p>
        </p:txBody>
      </p:sp>
      <p:sp>
        <p:nvSpPr>
          <p:cNvPr id="10" name="9 Dikdörtgen"/>
          <p:cNvSpPr/>
          <p:nvPr/>
        </p:nvSpPr>
        <p:spPr>
          <a:xfrm>
            <a:off x="895967" y="5461814"/>
            <a:ext cx="3566810"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400" b="1" dirty="0" smtClean="0">
                <a:solidFill>
                  <a:srgbClr val="FF0000"/>
                </a:solidFill>
              </a:rPr>
              <a:t>(2,1166 TL    08 Ocak 2016)</a:t>
            </a:r>
            <a:endParaRPr lang="tr-TR" sz="2400" b="1" dirty="0">
              <a:solidFill>
                <a:srgbClr val="FF0000"/>
              </a:solidFill>
            </a:endParaRPr>
          </a:p>
        </p:txBody>
      </p:sp>
    </p:spTree>
    <p:extLst>
      <p:ext uri="{BB962C8B-B14F-4D97-AF65-F5344CB8AC3E}">
        <p14:creationId xmlns:p14="http://schemas.microsoft.com/office/powerpoint/2010/main" val="128106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additive="base">
                                        <p:cTn id="2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build="allAtOnce" animBg="1"/>
      <p:bldP spid="1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6</a:t>
            </a:fld>
            <a:endParaRPr lang="tr-TR" dirty="0"/>
          </a:p>
        </p:txBody>
      </p:sp>
      <p:sp>
        <p:nvSpPr>
          <p:cNvPr id="2" name="Dikdörtgen 1"/>
          <p:cNvSpPr/>
          <p:nvPr/>
        </p:nvSpPr>
        <p:spPr>
          <a:xfrm>
            <a:off x="437938" y="1196752"/>
            <a:ext cx="8352928" cy="5262979"/>
          </a:xfrm>
          <a:prstGeom prst="rect">
            <a:avLst/>
          </a:prstGeom>
        </p:spPr>
        <p:txBody>
          <a:bodyPr wrap="square">
            <a:spAutoFit/>
          </a:bodyPr>
          <a:lstStyle/>
          <a:p>
            <a:pPr lvl="0" algn="just"/>
            <a:r>
              <a:rPr lang="tr-TR" sz="2400" b="1" dirty="0">
                <a:solidFill>
                  <a:srgbClr val="FF0000"/>
                </a:solidFill>
              </a:rPr>
              <a:t>Depocu satış fiyatı: </a:t>
            </a:r>
          </a:p>
          <a:p>
            <a:pPr lvl="0" algn="just"/>
            <a:r>
              <a:rPr lang="tr-TR" sz="2400" dirty="0">
                <a:solidFill>
                  <a:srgbClr val="000000"/>
                </a:solidFill>
                <a:latin typeface="Times New Roman"/>
              </a:rPr>
              <a:t>Ürünün KDV hariç depocu satış fiyatını, </a:t>
            </a:r>
            <a:endParaRPr lang="tr-TR" sz="2400" dirty="0"/>
          </a:p>
          <a:p>
            <a:pPr algn="just"/>
            <a:r>
              <a:rPr lang="tr-TR" sz="2400" b="1" dirty="0" smtClean="0">
                <a:solidFill>
                  <a:srgbClr val="FF0000"/>
                </a:solidFill>
              </a:rPr>
              <a:t>Eş </a:t>
            </a:r>
            <a:r>
              <a:rPr lang="tr-TR" sz="2400" b="1" dirty="0">
                <a:solidFill>
                  <a:srgbClr val="FF0000"/>
                </a:solidFill>
              </a:rPr>
              <a:t>ürün: </a:t>
            </a:r>
          </a:p>
          <a:p>
            <a:pPr algn="just"/>
            <a:r>
              <a:rPr lang="tr-TR" sz="2400" dirty="0" smtClean="0"/>
              <a:t>Etkin </a:t>
            </a:r>
            <a:r>
              <a:rPr lang="tr-TR" sz="2400" dirty="0"/>
              <a:t>madde/maddeleri ve </a:t>
            </a:r>
            <a:r>
              <a:rPr lang="tr-TR" sz="2400" dirty="0" err="1"/>
              <a:t>farmasötik</a:t>
            </a:r>
            <a:r>
              <a:rPr lang="tr-TR" sz="2400" dirty="0"/>
              <a:t> formu aynı, ancak, etkin madde miktarları ve/veya ambalaj boyutu farklı olabilen ürünleri, </a:t>
            </a:r>
            <a:endParaRPr lang="tr-TR" sz="2400" dirty="0" smtClean="0"/>
          </a:p>
          <a:p>
            <a:pPr algn="just"/>
            <a:r>
              <a:rPr lang="tr-TR" sz="2400" b="1" dirty="0">
                <a:solidFill>
                  <a:srgbClr val="FF0000"/>
                </a:solidFill>
              </a:rPr>
              <a:t>Eş değer ürün: </a:t>
            </a:r>
          </a:p>
          <a:p>
            <a:pPr algn="just"/>
            <a:r>
              <a:rPr lang="tr-TR" sz="2400" dirty="0" smtClean="0"/>
              <a:t>19/1/2005 </a:t>
            </a:r>
            <a:r>
              <a:rPr lang="tr-TR" sz="2400" dirty="0"/>
              <a:t>tarihli ve 25705 sayılı Resmî </a:t>
            </a:r>
            <a:r>
              <a:rPr lang="tr-TR" sz="2400" dirty="0" err="1"/>
              <a:t>Gazete’de</a:t>
            </a:r>
            <a:r>
              <a:rPr lang="tr-TR" sz="2400" dirty="0"/>
              <a:t> yayımlanan Beşeri Tıbbi Ürünler Ruhsatlandırma Yönetmeliğinde geçen jenerik tıbbi ürünü, </a:t>
            </a:r>
          </a:p>
          <a:p>
            <a:pPr algn="just"/>
            <a:r>
              <a:rPr lang="tr-TR" sz="2400" b="1" dirty="0">
                <a:solidFill>
                  <a:srgbClr val="FF0000"/>
                </a:solidFill>
              </a:rPr>
              <a:t>Fabrika çıkış fiyatı (Depocuya satış fiyatı): </a:t>
            </a:r>
          </a:p>
          <a:p>
            <a:pPr algn="just"/>
            <a:r>
              <a:rPr lang="tr-TR" sz="2400" dirty="0" smtClean="0"/>
              <a:t>Kaynak </a:t>
            </a:r>
            <a:r>
              <a:rPr lang="tr-TR" sz="2400" dirty="0"/>
              <a:t>ürünün, satışa sunulmuş olduğu ülke/ülkelerdeki KDV ve </a:t>
            </a:r>
            <a:r>
              <a:rPr lang="tr-TR" sz="2400" dirty="0" err="1"/>
              <a:t>iskonto</a:t>
            </a:r>
            <a:r>
              <a:rPr lang="tr-TR" sz="2400" dirty="0"/>
              <a:t> hariç resmi fabrika satış fiyatını, bu fiyatın bulunamadığı durumlarda ise perakende satış fiyatından KDV, eczacı ve depocu kâr oranları düşülerek bulunan fabrika satış fiyatını, </a:t>
            </a:r>
            <a:endParaRPr lang="tr-TR" sz="2400" b="1" dirty="0" smtClean="0">
              <a:solidFill>
                <a:srgbClr val="FF0000"/>
              </a:solidFill>
            </a:endParaRPr>
          </a:p>
        </p:txBody>
      </p:sp>
      <p:sp>
        <p:nvSpPr>
          <p:cNvPr id="7" name="Title 2"/>
          <p:cNvSpPr>
            <a:spLocks noGrp="1"/>
          </p:cNvSpPr>
          <p:nvPr>
            <p:ph type="ctrTitle"/>
          </p:nvPr>
        </p:nvSpPr>
        <p:spPr>
          <a:xfrm>
            <a:off x="683568" y="654991"/>
            <a:ext cx="7404992" cy="685777"/>
          </a:xfrm>
        </p:spPr>
        <p:txBody>
          <a:bodyPr/>
          <a:lstStyle/>
          <a:p>
            <a:r>
              <a:rPr lang="tr-TR" sz="3200" b="1" dirty="0" smtClean="0">
                <a:solidFill>
                  <a:srgbClr val="FF0000"/>
                </a:solidFill>
              </a:rPr>
              <a:t>Tanımlar</a:t>
            </a:r>
            <a:endParaRPr lang="tr-TR" sz="3200" b="1" dirty="0">
              <a:solidFill>
                <a:srgbClr val="FF0000"/>
              </a:solidFill>
            </a:endParaRPr>
          </a:p>
        </p:txBody>
      </p:sp>
    </p:spTree>
    <p:extLst>
      <p:ext uri="{BB962C8B-B14F-4D97-AF65-F5344CB8AC3E}">
        <p14:creationId xmlns:p14="http://schemas.microsoft.com/office/powerpoint/2010/main" val="27295020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7</a:t>
            </a:fld>
            <a:endParaRPr lang="tr-TR" dirty="0"/>
          </a:p>
        </p:txBody>
      </p:sp>
      <p:sp>
        <p:nvSpPr>
          <p:cNvPr id="7" name="Title 2"/>
          <p:cNvSpPr>
            <a:spLocks noGrp="1"/>
          </p:cNvSpPr>
          <p:nvPr>
            <p:ph type="ctrTitle"/>
          </p:nvPr>
        </p:nvSpPr>
        <p:spPr>
          <a:xfrm>
            <a:off x="611560" y="476672"/>
            <a:ext cx="7404992" cy="685777"/>
          </a:xfrm>
        </p:spPr>
        <p:txBody>
          <a:bodyPr/>
          <a:lstStyle/>
          <a:p>
            <a:r>
              <a:rPr lang="tr-TR" sz="3200" b="1" dirty="0" smtClean="0">
                <a:solidFill>
                  <a:srgbClr val="FF0000"/>
                </a:solidFill>
              </a:rPr>
              <a:t>Tanımlar</a:t>
            </a:r>
            <a:endParaRPr lang="tr-TR" sz="3200" b="1" dirty="0">
              <a:solidFill>
                <a:srgbClr val="FF0000"/>
              </a:solidFill>
            </a:endParaRPr>
          </a:p>
        </p:txBody>
      </p:sp>
      <p:sp>
        <p:nvSpPr>
          <p:cNvPr id="4" name="Dikdörtgen 3"/>
          <p:cNvSpPr/>
          <p:nvPr/>
        </p:nvSpPr>
        <p:spPr>
          <a:xfrm>
            <a:off x="179512" y="1052736"/>
            <a:ext cx="8784976" cy="5632311"/>
          </a:xfrm>
          <a:prstGeom prst="rect">
            <a:avLst/>
          </a:prstGeom>
        </p:spPr>
        <p:txBody>
          <a:bodyPr wrap="square">
            <a:spAutoFit/>
          </a:bodyPr>
          <a:lstStyle/>
          <a:p>
            <a:pPr algn="just"/>
            <a:r>
              <a:rPr lang="tr-TR" sz="2000" b="1" dirty="0" err="1" smtClean="0">
                <a:solidFill>
                  <a:srgbClr val="FF0000"/>
                </a:solidFill>
              </a:rPr>
              <a:t>Farmasötik</a:t>
            </a:r>
            <a:r>
              <a:rPr lang="tr-TR" sz="2000" b="1" dirty="0" smtClean="0">
                <a:solidFill>
                  <a:srgbClr val="FF0000"/>
                </a:solidFill>
              </a:rPr>
              <a:t> benzer ürün: </a:t>
            </a:r>
          </a:p>
          <a:p>
            <a:pPr algn="just"/>
            <a:r>
              <a:rPr lang="tr-TR" sz="2000" dirty="0" err="1" smtClean="0"/>
              <a:t>Farmasötik</a:t>
            </a:r>
            <a:r>
              <a:rPr lang="tr-TR" sz="2000" dirty="0" smtClean="0"/>
              <a:t> formu sebebi ile referans ürünü bulunamayan ürünler için, Kurum tarafından bilimsel görüş alınarak belirlenen, aynı etkin maddenin aynı veya farklı miktarını farklı </a:t>
            </a:r>
            <a:r>
              <a:rPr lang="tr-TR" sz="2000" dirty="0" err="1" smtClean="0"/>
              <a:t>farmasötik</a:t>
            </a:r>
            <a:r>
              <a:rPr lang="tr-TR" sz="2000" dirty="0" smtClean="0"/>
              <a:t> formlar içinde içeren ürünleri, </a:t>
            </a:r>
          </a:p>
          <a:p>
            <a:pPr algn="just"/>
            <a:r>
              <a:rPr lang="tr-TR" sz="2000" b="1" dirty="0" smtClean="0">
                <a:solidFill>
                  <a:srgbClr val="FF0000"/>
                </a:solidFill>
              </a:rPr>
              <a:t>Fiyat Değerlendirme Komisyonu: </a:t>
            </a:r>
          </a:p>
          <a:p>
            <a:pPr algn="just"/>
            <a:r>
              <a:rPr lang="tr-TR" sz="2000" dirty="0" smtClean="0"/>
              <a:t>Bakanlığın koordinatörlüğünde Maliye Bakanlığı, Kalkınma Bakanlığı, Hazine Müsteşarlığı ve Sosyal Güvenlik Kurumu Başkanlığı temsilcilerinin katılımıyla ilaçların fiyatlarını değerlendirmek amacıyla oluşturulan Komisyonu, </a:t>
            </a:r>
          </a:p>
          <a:p>
            <a:pPr algn="just"/>
            <a:r>
              <a:rPr lang="tr-TR" sz="2000" b="1" dirty="0" smtClean="0">
                <a:solidFill>
                  <a:srgbClr val="FF0000"/>
                </a:solidFill>
              </a:rPr>
              <a:t>Kaynak ürün: </a:t>
            </a:r>
          </a:p>
          <a:p>
            <a:pPr algn="just"/>
            <a:r>
              <a:rPr lang="tr-TR" sz="2000" dirty="0"/>
              <a:t>Ülkemizdeki referans ürünü, yoksa referans ülkeler ve serinin serbest bırakıldığı/ithal edildiği ülkelerdeki piyasada bulunan en düşük fabrika çıkış fiyatlı ürünü, yoksa AB ülkelerindeki piyasada bulunan en düşük fabrika çıkış fiyatlı ürünü, yoksa dünyada herhangi bir ülkede piyasada bulunan referans ürünü (ortak pazarlanan referans ürünler ve lisanslı referans ürünler hariç), </a:t>
            </a:r>
          </a:p>
          <a:p>
            <a:pPr algn="just"/>
            <a:r>
              <a:rPr lang="tr-TR" sz="2000" b="1" dirty="0" smtClean="0">
                <a:solidFill>
                  <a:srgbClr val="FF0000"/>
                </a:solidFill>
              </a:rPr>
              <a:t>Maliyet </a:t>
            </a:r>
            <a:r>
              <a:rPr lang="tr-TR" sz="2000" b="1" dirty="0">
                <a:solidFill>
                  <a:srgbClr val="FF0000"/>
                </a:solidFill>
              </a:rPr>
              <a:t>kartı: </a:t>
            </a:r>
          </a:p>
          <a:p>
            <a:pPr algn="just"/>
            <a:r>
              <a:rPr lang="tr-TR" sz="2000" dirty="0"/>
              <a:t>Ürün maliyetinin belirlenmesinde esas alınan ürün maliyetini ve diğer gider tutarlarını ortaya koyan, başvuru sahibi ve yeminli mali müşavir tarafından hazırlanarak onaylanan kartı, </a:t>
            </a:r>
            <a:endParaRPr lang="tr-TR" sz="2000" b="1" dirty="0">
              <a:solidFill>
                <a:srgbClr val="FF0000"/>
              </a:solidFill>
            </a:endParaRPr>
          </a:p>
        </p:txBody>
      </p:sp>
    </p:spTree>
    <p:extLst>
      <p:ext uri="{BB962C8B-B14F-4D97-AF65-F5344CB8AC3E}">
        <p14:creationId xmlns:p14="http://schemas.microsoft.com/office/powerpoint/2010/main" val="16705840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8</a:t>
            </a:fld>
            <a:endParaRPr lang="tr-TR" dirty="0"/>
          </a:p>
        </p:txBody>
      </p:sp>
      <p:sp>
        <p:nvSpPr>
          <p:cNvPr id="7" name="Title 2"/>
          <p:cNvSpPr>
            <a:spLocks noGrp="1"/>
          </p:cNvSpPr>
          <p:nvPr>
            <p:ph type="ctrTitle"/>
          </p:nvPr>
        </p:nvSpPr>
        <p:spPr>
          <a:xfrm>
            <a:off x="614495" y="620688"/>
            <a:ext cx="7404992" cy="685777"/>
          </a:xfrm>
        </p:spPr>
        <p:txBody>
          <a:bodyPr/>
          <a:lstStyle/>
          <a:p>
            <a:r>
              <a:rPr lang="tr-TR" sz="3200" b="1" dirty="0" smtClean="0">
                <a:solidFill>
                  <a:srgbClr val="FF0000"/>
                </a:solidFill>
              </a:rPr>
              <a:t>Tanımlar</a:t>
            </a:r>
            <a:endParaRPr lang="tr-TR" sz="3200" b="1" dirty="0">
              <a:solidFill>
                <a:srgbClr val="FF0000"/>
              </a:solidFill>
            </a:endParaRPr>
          </a:p>
        </p:txBody>
      </p:sp>
      <p:sp>
        <p:nvSpPr>
          <p:cNvPr id="4" name="Dikdörtgen 3"/>
          <p:cNvSpPr/>
          <p:nvPr/>
        </p:nvSpPr>
        <p:spPr>
          <a:xfrm>
            <a:off x="323528" y="1340768"/>
            <a:ext cx="8496944" cy="707886"/>
          </a:xfrm>
          <a:prstGeom prst="rect">
            <a:avLst/>
          </a:prstGeom>
        </p:spPr>
        <p:txBody>
          <a:bodyPr wrap="square">
            <a:spAutoFit/>
          </a:bodyPr>
          <a:lstStyle/>
          <a:p>
            <a:pPr lvl="0"/>
            <a:endParaRPr lang="tr-TR" sz="2000" dirty="0" smtClean="0">
              <a:solidFill>
                <a:prstClr val="black"/>
              </a:solidFill>
            </a:endParaRPr>
          </a:p>
          <a:p>
            <a:pPr lvl="0"/>
            <a:endParaRPr lang="tr-TR" sz="2000" dirty="0">
              <a:solidFill>
                <a:prstClr val="black"/>
              </a:solidFill>
            </a:endParaRPr>
          </a:p>
        </p:txBody>
      </p:sp>
      <p:sp>
        <p:nvSpPr>
          <p:cNvPr id="2" name="Dikdörtgen 1"/>
          <p:cNvSpPr/>
          <p:nvPr/>
        </p:nvSpPr>
        <p:spPr>
          <a:xfrm>
            <a:off x="395536" y="1370581"/>
            <a:ext cx="8280919" cy="5262979"/>
          </a:xfrm>
          <a:prstGeom prst="rect">
            <a:avLst/>
          </a:prstGeom>
        </p:spPr>
        <p:txBody>
          <a:bodyPr wrap="square">
            <a:spAutoFit/>
          </a:bodyPr>
          <a:lstStyle/>
          <a:p>
            <a:r>
              <a:rPr lang="tr-TR" sz="2100" b="1" dirty="0" smtClean="0">
                <a:solidFill>
                  <a:srgbClr val="FF0000"/>
                </a:solidFill>
              </a:rPr>
              <a:t>Referans </a:t>
            </a:r>
            <a:r>
              <a:rPr lang="tr-TR" sz="2100" b="1" dirty="0">
                <a:solidFill>
                  <a:srgbClr val="FF0000"/>
                </a:solidFill>
              </a:rPr>
              <a:t>fiyat: </a:t>
            </a:r>
          </a:p>
          <a:p>
            <a:r>
              <a:rPr lang="tr-TR" sz="2100" dirty="0" smtClean="0"/>
              <a:t>Kaynak </a:t>
            </a:r>
            <a:r>
              <a:rPr lang="tr-TR" sz="2100" dirty="0"/>
              <a:t>ürünün sırasıyla referans ülkelerde ve serinin serbest bırakıldığı/ithal edildiği ülkelerdeki piyasada olan ürünün en düşük fiyatını, yoksa AB ülkelerindeki piyasada olan ürünün en düşük fiyatı, yoksa dünyada herhangi bir ülkede piyasada bulunan ürünün fabrika çıkış fiyatını, </a:t>
            </a:r>
          </a:p>
          <a:p>
            <a:r>
              <a:rPr lang="tr-TR" sz="2100" b="1" dirty="0">
                <a:solidFill>
                  <a:srgbClr val="FF0000"/>
                </a:solidFill>
              </a:rPr>
              <a:t>Referans takibi yapılmayan ürünler: </a:t>
            </a:r>
          </a:p>
          <a:p>
            <a:r>
              <a:rPr lang="tr-TR" sz="2100" dirty="0" smtClean="0"/>
              <a:t>Yirmi </a:t>
            </a:r>
            <a:r>
              <a:rPr lang="tr-TR" sz="2100" dirty="0"/>
              <a:t>yıllık ürünler için fabrika çıkış fiyatı 6,93 TL ve altında, yirmi yıllık olmayan ürünler için ise fabrika çıkış fiyatı 3,63 TL altında olan ürünleri, </a:t>
            </a:r>
          </a:p>
          <a:p>
            <a:r>
              <a:rPr lang="tr-TR" sz="2100" b="1" dirty="0" smtClean="0">
                <a:solidFill>
                  <a:srgbClr val="FF0000"/>
                </a:solidFill>
              </a:rPr>
              <a:t>Referans </a:t>
            </a:r>
            <a:r>
              <a:rPr lang="tr-TR" sz="2100" b="1" dirty="0">
                <a:solidFill>
                  <a:srgbClr val="FF0000"/>
                </a:solidFill>
              </a:rPr>
              <a:t>ürün: </a:t>
            </a:r>
            <a:endParaRPr lang="tr-TR" sz="2100" b="1" dirty="0" smtClean="0">
              <a:solidFill>
                <a:srgbClr val="FF0000"/>
              </a:solidFill>
            </a:endParaRPr>
          </a:p>
          <a:p>
            <a:r>
              <a:rPr lang="tr-TR" sz="2100" dirty="0" smtClean="0"/>
              <a:t>19/1/2005 </a:t>
            </a:r>
            <a:r>
              <a:rPr lang="tr-TR" sz="2100" dirty="0"/>
              <a:t>tarihli ve 25705 sayılı Resmî </a:t>
            </a:r>
            <a:r>
              <a:rPr lang="tr-TR" sz="2100" dirty="0" err="1"/>
              <a:t>Gazete’de</a:t>
            </a:r>
            <a:r>
              <a:rPr lang="tr-TR" sz="2100" dirty="0"/>
              <a:t> yayımlanan Beşeri Tıbbi Ürünler Ruhsatlandırma Yönetmeliğinde yer alan orijinal tıbbi ürünü, </a:t>
            </a:r>
          </a:p>
          <a:p>
            <a:r>
              <a:rPr lang="tr-TR" sz="2100" b="1" dirty="0" smtClean="0">
                <a:solidFill>
                  <a:srgbClr val="FF0000"/>
                </a:solidFill>
              </a:rPr>
              <a:t>Yirmi </a:t>
            </a:r>
            <a:r>
              <a:rPr lang="tr-TR" sz="2100" b="1" dirty="0">
                <a:solidFill>
                  <a:srgbClr val="FF0000"/>
                </a:solidFill>
              </a:rPr>
              <a:t>yıllık ürün: </a:t>
            </a:r>
            <a:endParaRPr lang="tr-TR" sz="2100" b="1" dirty="0" smtClean="0">
              <a:solidFill>
                <a:srgbClr val="FF0000"/>
              </a:solidFill>
            </a:endParaRPr>
          </a:p>
          <a:p>
            <a:r>
              <a:rPr lang="tr-TR" sz="2100" dirty="0" smtClean="0"/>
              <a:t>Etkin </a:t>
            </a:r>
            <a:r>
              <a:rPr lang="tr-TR" sz="2100" dirty="0"/>
              <a:t>madde/maddelerin herhangi bir </a:t>
            </a:r>
            <a:r>
              <a:rPr lang="tr-TR" sz="2100" dirty="0" err="1"/>
              <a:t>farmasötik</a:t>
            </a:r>
            <a:r>
              <a:rPr lang="tr-TR" sz="2100" dirty="0"/>
              <a:t> şekli dünyada ilk defa 1/8/1987 tarihinden önce pazara çıkan ve 2007 yılı itibarıyla yirmi yıllık kabul edilen ürünü, </a:t>
            </a:r>
          </a:p>
          <a:p>
            <a:r>
              <a:rPr lang="tr-TR" sz="2100" dirty="0"/>
              <a:t>  </a:t>
            </a:r>
          </a:p>
        </p:txBody>
      </p:sp>
    </p:spTree>
    <p:extLst>
      <p:ext uri="{BB962C8B-B14F-4D97-AF65-F5344CB8AC3E}">
        <p14:creationId xmlns:p14="http://schemas.microsoft.com/office/powerpoint/2010/main" val="29794406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302176B-0E47-46AC-8F43-DAB4B8A37D06}" type="slidenum">
              <a:rPr lang="tr-TR" smtClean="0"/>
              <a:pPr/>
              <a:t>9</a:t>
            </a:fld>
            <a:endParaRPr lang="tr-TR" dirty="0"/>
          </a:p>
        </p:txBody>
      </p:sp>
      <p:sp>
        <p:nvSpPr>
          <p:cNvPr id="3" name="Content Placeholder 1"/>
          <p:cNvSpPr txBox="1">
            <a:spLocks/>
          </p:cNvSpPr>
          <p:nvPr/>
        </p:nvSpPr>
        <p:spPr>
          <a:xfrm>
            <a:off x="714138" y="2348880"/>
            <a:ext cx="7549008" cy="36004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tr-TR" sz="2400" dirty="0" smtClean="0">
                <a:solidFill>
                  <a:schemeClr val="tx1"/>
                </a:solidFill>
              </a:rPr>
              <a:t>Yunanistan</a:t>
            </a:r>
          </a:p>
          <a:p>
            <a:pPr marL="457200" indent="-457200" algn="l">
              <a:buFont typeface="Arial" pitchFamily="34" charset="0"/>
              <a:buChar char="•"/>
            </a:pPr>
            <a:r>
              <a:rPr lang="tr-TR" sz="2400" dirty="0" smtClean="0">
                <a:solidFill>
                  <a:schemeClr val="tx1"/>
                </a:solidFill>
              </a:rPr>
              <a:t>İspanya</a:t>
            </a:r>
          </a:p>
          <a:p>
            <a:pPr marL="457200" indent="-457200" algn="l">
              <a:buFont typeface="Arial" pitchFamily="34" charset="0"/>
              <a:buChar char="•"/>
            </a:pPr>
            <a:r>
              <a:rPr lang="tr-TR" sz="2400" dirty="0" smtClean="0">
                <a:solidFill>
                  <a:schemeClr val="tx1"/>
                </a:solidFill>
              </a:rPr>
              <a:t>İtalya</a:t>
            </a:r>
          </a:p>
          <a:p>
            <a:pPr marL="457200" indent="-457200" algn="l">
              <a:buFont typeface="Arial" pitchFamily="34" charset="0"/>
              <a:buChar char="•"/>
            </a:pPr>
            <a:r>
              <a:rPr lang="tr-TR" sz="2400" dirty="0" smtClean="0">
                <a:solidFill>
                  <a:schemeClr val="tx1"/>
                </a:solidFill>
              </a:rPr>
              <a:t>Fransa</a:t>
            </a:r>
          </a:p>
          <a:p>
            <a:pPr marL="457200" indent="-457200" algn="l">
              <a:buFont typeface="Arial" pitchFamily="34" charset="0"/>
              <a:buChar char="•"/>
            </a:pPr>
            <a:r>
              <a:rPr lang="tr-TR" sz="2400" dirty="0" smtClean="0">
                <a:solidFill>
                  <a:schemeClr val="tx1"/>
                </a:solidFill>
              </a:rPr>
              <a:t>Portekiz</a:t>
            </a:r>
          </a:p>
          <a:p>
            <a:pPr marL="457200" indent="-457200">
              <a:buFont typeface="Arial" pitchFamily="34" charset="0"/>
              <a:buChar char="•"/>
            </a:pPr>
            <a:endParaRPr lang="tr-TR" dirty="0"/>
          </a:p>
        </p:txBody>
      </p:sp>
      <p:sp>
        <p:nvSpPr>
          <p:cNvPr id="4" name="Title 2"/>
          <p:cNvSpPr>
            <a:spLocks noGrp="1"/>
          </p:cNvSpPr>
          <p:nvPr>
            <p:ph type="ctrTitle"/>
          </p:nvPr>
        </p:nvSpPr>
        <p:spPr>
          <a:xfrm>
            <a:off x="611560" y="764704"/>
            <a:ext cx="7848872" cy="1296144"/>
          </a:xfrm>
        </p:spPr>
        <p:txBody>
          <a:bodyPr/>
          <a:lstStyle/>
          <a:p>
            <a:r>
              <a:rPr lang="tr-TR" sz="3200" b="1" dirty="0" smtClean="0">
                <a:solidFill>
                  <a:srgbClr val="FF0000"/>
                </a:solidFill>
              </a:rPr>
              <a:t>İlaç Fiyatlandırmasında Referans</a:t>
            </a:r>
            <a:r>
              <a:rPr lang="tr-TR" b="1" dirty="0" smtClean="0">
                <a:solidFill>
                  <a:srgbClr val="FF0000"/>
                </a:solidFill>
              </a:rPr>
              <a:t> </a:t>
            </a:r>
            <a:r>
              <a:rPr lang="tr-TR" sz="3200" b="1" dirty="0" smtClean="0">
                <a:solidFill>
                  <a:srgbClr val="FF0000"/>
                </a:solidFill>
              </a:rPr>
              <a:t>Alınan</a:t>
            </a:r>
            <a:r>
              <a:rPr lang="tr-TR" b="1" dirty="0" smtClean="0">
                <a:solidFill>
                  <a:srgbClr val="FF0000"/>
                </a:solidFill>
              </a:rPr>
              <a:t> </a:t>
            </a:r>
            <a:r>
              <a:rPr lang="tr-TR" sz="3200" b="1" dirty="0" smtClean="0">
                <a:solidFill>
                  <a:srgbClr val="FF0000"/>
                </a:solidFill>
              </a:rPr>
              <a:t>Ülkeler</a:t>
            </a:r>
            <a:endParaRPr lang="tr-TR" sz="3200" b="1" dirty="0">
              <a:solidFill>
                <a:srgbClr val="FF0000"/>
              </a:solidFill>
            </a:endParaRPr>
          </a:p>
        </p:txBody>
      </p:sp>
    </p:spTree>
    <p:extLst>
      <p:ext uri="{BB962C8B-B14F-4D97-AF65-F5344CB8AC3E}">
        <p14:creationId xmlns:p14="http://schemas.microsoft.com/office/powerpoint/2010/main" val="30970106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6087</TotalTime>
  <Words>2719</Words>
  <Application>Microsoft Office PowerPoint</Application>
  <PresentationFormat>Ekran Gösterisi (4:3)</PresentationFormat>
  <Paragraphs>435</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İlaçların Fiyatlandırılması ve SUT Ek-4 Listeleri  </vt:lpstr>
      <vt:lpstr>İlaçların Fiyatlandırılması</vt:lpstr>
      <vt:lpstr>İlaçların Fiyatlandırılması</vt:lpstr>
      <vt:lpstr>Beşeri İlaçların Fiyatlandırılmasına Dair Karar</vt:lpstr>
      <vt:lpstr>Tanımlar</vt:lpstr>
      <vt:lpstr>Tanımlar</vt:lpstr>
      <vt:lpstr>Tanımlar</vt:lpstr>
      <vt:lpstr>Tanımlar</vt:lpstr>
      <vt:lpstr>İlaç Fiyatlandırmasında Referans Alınan Ülkeler</vt:lpstr>
      <vt:lpstr>Beşeri İlaçların Fiyatlandırılmasına Dair Karar</vt:lpstr>
      <vt:lpstr>Referans Ürünün Fiyatlandırılması</vt:lpstr>
      <vt:lpstr>Eşdeğeri Piyasa Çıkan Referans Ürünün Fiyatlandırılması</vt:lpstr>
      <vt:lpstr>Eş Değer Ürünün Fiyatlandırılması</vt:lpstr>
      <vt:lpstr>20 Yıllık İlaçların Fiyatlandırılması</vt:lpstr>
      <vt:lpstr>Diğer Fiyatların Belirlenmesi</vt:lpstr>
      <vt:lpstr>SUT EK-4 Listeleri </vt:lpstr>
      <vt:lpstr>İlaçlarda uygulanacak indirim oranları (SUT 4.4.1)</vt:lpstr>
      <vt:lpstr>İlaçlarda uygulanacak indirim oranları (SUT 4.4.1)</vt:lpstr>
      <vt:lpstr>İlaçlarda uygulanacak indirim oranları (SUT 4.4.1)</vt:lpstr>
      <vt:lpstr>İlaçlarda uygulanacak indirim oranları (SUT 4.4.1)</vt:lpstr>
      <vt:lpstr>İlaçlarda uygulanacak indirim oranları (SUT 4.4.1)</vt:lpstr>
      <vt:lpstr>PowerPoint Sunusu</vt:lpstr>
      <vt:lpstr>Eşdeğer ilaç uygulaması</vt:lpstr>
      <vt:lpstr>Eşdeğer ilaç uygulaması</vt:lpstr>
      <vt:lpstr>Eşdeğer Guruba Göre EK-4A Örneği</vt:lpstr>
      <vt:lpstr>Örnek Hesaplama</vt:lpstr>
      <vt:lpstr>Örnek Hesaplama</vt:lpstr>
      <vt:lpstr>Örnek Geri Ödeme Hesaplama</vt:lpstr>
      <vt:lpstr>PowerPoint Sunusu</vt:lpstr>
      <vt:lpstr>PowerPoint Sunusu</vt:lpstr>
      <vt:lpstr>PowerPoint Sunusu</vt:lpstr>
      <vt:lpstr>PowerPoint Sunusu</vt:lpstr>
      <vt:lpstr>PowerPoint Sunusu</vt:lpstr>
      <vt:lpstr>PowerPoint Sunusu</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 ŞAHİN</dc:creator>
  <cp:lastModifiedBy>Fatih KODALAK</cp:lastModifiedBy>
  <cp:revision>411</cp:revision>
  <cp:lastPrinted>2015-04-24T07:29:59Z</cp:lastPrinted>
  <dcterms:created xsi:type="dcterms:W3CDTF">2015-04-06T11:00:59Z</dcterms:created>
  <dcterms:modified xsi:type="dcterms:W3CDTF">2016-05-24T13:31:55Z</dcterms:modified>
</cp:coreProperties>
</file>