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384" r:id="rId2"/>
    <p:sldId id="403" r:id="rId3"/>
    <p:sldId id="385" r:id="rId4"/>
    <p:sldId id="268" r:id="rId5"/>
    <p:sldId id="274" r:id="rId6"/>
    <p:sldId id="386" r:id="rId7"/>
    <p:sldId id="388" r:id="rId8"/>
    <p:sldId id="277" r:id="rId9"/>
    <p:sldId id="415" r:id="rId10"/>
    <p:sldId id="345" r:id="rId11"/>
    <p:sldId id="450" r:id="rId12"/>
    <p:sldId id="471" r:id="rId13"/>
    <p:sldId id="504" r:id="rId14"/>
    <p:sldId id="456" r:id="rId15"/>
    <p:sldId id="457" r:id="rId16"/>
    <p:sldId id="458" r:id="rId17"/>
    <p:sldId id="459" r:id="rId18"/>
    <p:sldId id="460" r:id="rId19"/>
    <p:sldId id="462" r:id="rId20"/>
    <p:sldId id="463" r:id="rId21"/>
    <p:sldId id="465" r:id="rId22"/>
    <p:sldId id="466" r:id="rId23"/>
    <p:sldId id="503" r:id="rId24"/>
    <p:sldId id="468" r:id="rId25"/>
    <p:sldId id="470" r:id="rId26"/>
    <p:sldId id="469" r:id="rId27"/>
    <p:sldId id="472" r:id="rId28"/>
    <p:sldId id="497" r:id="rId29"/>
    <p:sldId id="498" r:id="rId30"/>
    <p:sldId id="499" r:id="rId31"/>
    <p:sldId id="500" r:id="rId32"/>
    <p:sldId id="501" r:id="rId33"/>
    <p:sldId id="502" r:id="rId34"/>
    <p:sldId id="480" r:id="rId35"/>
    <p:sldId id="481" r:id="rId36"/>
    <p:sldId id="464" r:id="rId37"/>
    <p:sldId id="486" r:id="rId38"/>
    <p:sldId id="487" r:id="rId39"/>
    <p:sldId id="488" r:id="rId40"/>
    <p:sldId id="489" r:id="rId41"/>
  </p:sldIdLst>
  <p:sldSz cx="9144000" cy="6858000" type="screen4x3"/>
  <p:notesSz cx="6791325" cy="9921875"/>
  <p:defaultTextStyle>
    <a:defPPr>
      <a:defRPr lang="tr-T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72994" autoAdjust="0"/>
  </p:normalViewPr>
  <p:slideViewPr>
    <p:cSldViewPr>
      <p:cViewPr varScale="1">
        <p:scale>
          <a:sx n="85" d="100"/>
          <a:sy n="85" d="100"/>
        </p:scale>
        <p:origin x="236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2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46513" y="0"/>
            <a:ext cx="29432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86848672-D081-468F-89E0-7A64DDBD1C6D}" type="datetimeFigureOut">
              <a:rPr lang="tr-TR"/>
              <a:pPr>
                <a:defRPr/>
              </a:pPr>
              <a:t>15.04.2015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9423400"/>
            <a:ext cx="29432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46513" y="9423400"/>
            <a:ext cx="2943225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9638BF0-61E9-48D8-9ED0-62AD5FCFF6F2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2718697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2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46513" y="0"/>
            <a:ext cx="29432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E23A5044-4DE2-4418-88BD-9D6F46F0BD68}" type="datetimeFigureOut">
              <a:rPr lang="tr-TR"/>
              <a:pPr>
                <a:defRPr/>
              </a:pPr>
              <a:t>15.04.2015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39838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 smtClean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450" y="4775200"/>
            <a:ext cx="5432425" cy="39068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23400"/>
            <a:ext cx="29432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46513" y="9423400"/>
            <a:ext cx="2943225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AD4C4B3-FA6D-4335-85A3-417BDF8A5A57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3319143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defRPr/>
            </a:pPr>
            <a:endParaRPr lang="tr-TR" dirty="0"/>
          </a:p>
        </p:txBody>
      </p:sp>
      <p:sp>
        <p:nvSpPr>
          <p:cNvPr id="14340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D3D57EB-5FC1-439C-B4E0-8EFE9907C73A}" type="slidenum">
              <a:rPr lang="tr-TR"/>
              <a:pPr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22243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EDFA9-D963-497D-9CB0-E9D64A74AB14}" type="datetime1">
              <a:rPr lang="tr-TR" smtClean="0"/>
              <a:pPr>
                <a:defRPr/>
              </a:pPr>
              <a:t>15.04.2015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Zoonotik ve Vektörel Hastalıklar Daire Başkanlığı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96DEE0-B118-41CD-9B52-6DA56DC996F0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07E1B-4A6A-4D74-AA87-DB804648A911}" type="datetime1">
              <a:rPr lang="tr-TR" smtClean="0"/>
              <a:pPr>
                <a:defRPr/>
              </a:pPr>
              <a:t>15.04.2015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Zoonotik ve Vektörel Hastalıklar Daire Başkanlığı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538685-DA69-47E0-BD81-C7D31E05C8C2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C0ACF-50B0-4D65-AD25-ADFA2D81159F}" type="datetime1">
              <a:rPr lang="tr-TR" smtClean="0"/>
              <a:pPr>
                <a:defRPr/>
              </a:pPr>
              <a:t>15.04.2015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Zoonotik ve Vektörel Hastalıklar Daire Başkanlığı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EF4521-4930-4C93-829A-9DAC7ABC50D2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959297-3248-4642-8347-F4F015A84CDD}" type="datetime1">
              <a:rPr lang="tr-TR" altLang="tr-TR" smtClean="0"/>
              <a:pPr>
                <a:defRPr/>
              </a:pPr>
              <a:t>15.04.2015</a:t>
            </a:fld>
            <a:endParaRPr lang="tr-TR" alt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altLang="tr-TR" smtClean="0"/>
              <a:t>Zoonotik ve Vektörel Hastalıklar Daire Başkanlığı</a:t>
            </a:r>
            <a:endParaRPr lang="tr-TR" alt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7CDC315-4CDE-4969-BD6D-32C02482E7A3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DF6C8-EB58-4853-80A9-8D5D15843844}" type="datetime1">
              <a:rPr lang="tr-TR" smtClean="0"/>
              <a:pPr>
                <a:defRPr/>
              </a:pPr>
              <a:t>15.04.2015</a:t>
            </a:fld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Zoonotik ve Vektörel Hastalıklar Daire Başkanlığı</a:t>
            </a:r>
            <a:endParaRPr lang="tr-T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3FCFEF-D393-4589-8840-FAFEC3500730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9 Resim" descr="saglik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" y="146050"/>
            <a:ext cx="795338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10 Metin kutusu"/>
          <p:cNvSpPr txBox="1">
            <a:spLocks noChangeArrowheads="1"/>
          </p:cNvSpPr>
          <p:nvPr/>
        </p:nvSpPr>
        <p:spPr bwMode="auto">
          <a:xfrm>
            <a:off x="971550" y="188913"/>
            <a:ext cx="6264275" cy="6461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tr-TR" smtClean="0"/>
              <a:t>T.C. Sağlık Bakanlığı</a:t>
            </a:r>
          </a:p>
          <a:p>
            <a:pPr eaLnBrk="1" hangingPunct="1">
              <a:defRPr/>
            </a:pPr>
            <a:r>
              <a:rPr lang="tr-TR" b="1" smtClean="0"/>
              <a:t>Türkiye Halk Sağlığı Kurumu</a:t>
            </a:r>
          </a:p>
        </p:txBody>
      </p:sp>
      <p:sp>
        <p:nvSpPr>
          <p:cNvPr id="4" name="12 Dikdörtgen"/>
          <p:cNvSpPr/>
          <p:nvPr/>
        </p:nvSpPr>
        <p:spPr>
          <a:xfrm>
            <a:off x="1116013" y="836613"/>
            <a:ext cx="7488237" cy="7143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r-TR"/>
          </a:p>
        </p:txBody>
      </p:sp>
      <p:pic>
        <p:nvPicPr>
          <p:cNvPr id="5" name="9 Resim" descr="saglik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" y="146050"/>
            <a:ext cx="795338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Metin kutusu"/>
          <p:cNvSpPr txBox="1">
            <a:spLocks noChangeArrowheads="1"/>
          </p:cNvSpPr>
          <p:nvPr userDrawn="1"/>
        </p:nvSpPr>
        <p:spPr bwMode="auto">
          <a:xfrm>
            <a:off x="971550" y="188913"/>
            <a:ext cx="6264275" cy="6461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tr-TR" smtClean="0"/>
              <a:t>T.C. Sağlık Bakanlığı</a:t>
            </a:r>
          </a:p>
          <a:p>
            <a:pPr eaLnBrk="1" hangingPunct="1">
              <a:defRPr/>
            </a:pPr>
            <a:r>
              <a:rPr lang="tr-TR" b="1" smtClean="0"/>
              <a:t>Türkiye Halk Sağlığı Kurumu</a:t>
            </a:r>
          </a:p>
        </p:txBody>
      </p:sp>
      <p:sp>
        <p:nvSpPr>
          <p:cNvPr id="7" name="12 Dikdörtgen"/>
          <p:cNvSpPr/>
          <p:nvPr userDrawn="1"/>
        </p:nvSpPr>
        <p:spPr>
          <a:xfrm>
            <a:off x="1116013" y="836613"/>
            <a:ext cx="7488237" cy="7143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r-TR"/>
          </a:p>
        </p:txBody>
      </p:sp>
      <p:sp>
        <p:nvSpPr>
          <p:cNvPr id="8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5CE4C-ACC4-4ADE-8926-ED72E8AA75D7}" type="datetime1">
              <a:rPr lang="tr-TR" smtClean="0"/>
              <a:pPr>
                <a:defRPr/>
              </a:pPr>
              <a:t>15.04.2015</a:t>
            </a:fld>
            <a:endParaRPr lang="tr-TR"/>
          </a:p>
        </p:txBody>
      </p:sp>
      <p:sp>
        <p:nvSpPr>
          <p:cNvPr id="9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Zoonotik ve Vektörel Hastalıklar Daire Başkanlığı</a:t>
            </a:r>
          </a:p>
        </p:txBody>
      </p:sp>
      <p:sp>
        <p:nvSpPr>
          <p:cNvPr id="10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86D00F-4FF3-41EB-98C7-803E7285554B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52482-3D6D-4056-8A30-3E9B83EDCDF6}" type="datetime1">
              <a:rPr lang="tr-TR" smtClean="0"/>
              <a:pPr>
                <a:defRPr/>
              </a:pPr>
              <a:t>15.04.2015</a:t>
            </a:fld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Zoonotik ve Vektörel Hastalıklar Daire Başkanlığı</a:t>
            </a:r>
            <a:endParaRPr lang="tr-T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98BADE-7D76-4476-BFEC-EBB95A33A7E9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525" y="6318250"/>
            <a:ext cx="9163050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14" name="Unvan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9D397-88A0-41D4-BEC3-8D1A51B3C82C}" type="datetime1">
              <a:rPr lang="tr-TR" smtClean="0"/>
              <a:pPr>
                <a:defRPr/>
              </a:pPr>
              <a:t>15.04.2015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Zoonotik ve Vektörel Hastalıklar Daire Başkanlığı</a:t>
            </a: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902CAF-F657-4974-B9B9-E34AB07DD677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5EF0A-4C4A-4AAA-8496-0351979FC023}" type="datetime1">
              <a:rPr lang="tr-TR" smtClean="0"/>
              <a:pPr>
                <a:defRPr/>
              </a:pPr>
              <a:t>15.04.2015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Zoonotik ve Vektörel Hastalıklar Daire Başkanlığı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A59871-4591-43AB-B702-FA677D16D6B9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990FD-8DC7-433F-9F4C-B88EEFA50013}" type="datetime1">
              <a:rPr lang="tr-TR" smtClean="0"/>
              <a:pPr>
                <a:defRPr/>
              </a:pPr>
              <a:t>15.04.2015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Zoonotik ve Vektörel Hastalıklar Daire Başkanlığı</a:t>
            </a: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F2C6B4-9ABF-4D4B-A3F4-EAF7F53F77F5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21618-4EDF-4BE3-AE2B-0958732EE342}" type="datetime1">
              <a:rPr lang="tr-TR" smtClean="0"/>
              <a:pPr>
                <a:defRPr/>
              </a:pPr>
              <a:t>15.04.2015</a:t>
            </a:fld>
            <a:endParaRPr lang="tr-TR"/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Zoonotik ve Vektörel Hastalıklar Daire Başkanlığı</a:t>
            </a:r>
            <a:endParaRPr lang="tr-TR"/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C8EE9B-65E4-468B-8328-ABDAF9F51354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669D4-657F-4EE3-8285-DA7BDC804DEB}" type="datetime1">
              <a:rPr lang="tr-TR" smtClean="0"/>
              <a:pPr>
                <a:defRPr/>
              </a:pPr>
              <a:t>15.04.2015</a:t>
            </a:fld>
            <a:endParaRPr lang="tr-TR"/>
          </a:p>
        </p:txBody>
      </p:sp>
      <p:sp>
        <p:nvSpPr>
          <p:cNvPr id="4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Zoonotik ve Vektörel Hastalıklar Daire Başkanlığı</a:t>
            </a:r>
            <a:endParaRPr lang="tr-TR"/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FAD6C-E846-4D21-9ED0-9D81D3C96E65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A1FCD-1E56-4EA7-8BFB-B98E237889DD}" type="datetime1">
              <a:rPr lang="tr-TR" smtClean="0"/>
              <a:pPr>
                <a:defRPr/>
              </a:pPr>
              <a:t>15.04.2015</a:t>
            </a:fld>
            <a:endParaRPr lang="tr-TR"/>
          </a:p>
        </p:txBody>
      </p:sp>
      <p:sp>
        <p:nvSpPr>
          <p:cNvPr id="3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Zoonotik ve Vektörel Hastalıklar Daire Başkanlığı</a:t>
            </a:r>
            <a:endParaRPr lang="tr-TR"/>
          </a:p>
        </p:txBody>
      </p:sp>
      <p:sp>
        <p:nvSpPr>
          <p:cNvPr id="4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2D342A-2F6C-447E-9FB9-22AE11BE9FF6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7EAC2-0E9E-479C-A52D-BD1830B822B4}" type="datetime1">
              <a:rPr lang="tr-TR" smtClean="0"/>
              <a:pPr>
                <a:defRPr/>
              </a:pPr>
              <a:t>15.04.2015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Zoonotik ve Vektörel Hastalıklar Daire Başkanlığı</a:t>
            </a: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2CC240-AE36-476A-98DC-88E05FEF527F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1B611-89D6-447F-8510-EC4137A0A282}" type="datetime1">
              <a:rPr lang="tr-TR" smtClean="0"/>
              <a:pPr>
                <a:defRPr/>
              </a:pPr>
              <a:t>15.04.2015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Zoonotik ve Vektörel Hastalıklar Daire Başkanlığı</a:t>
            </a: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FE1446-D16F-49DD-9CD8-A0F8DD8E428A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Başlık Yer Tutucusu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başlık stili için tıklatın</a:t>
            </a:r>
          </a:p>
        </p:txBody>
      </p:sp>
      <p:sp>
        <p:nvSpPr>
          <p:cNvPr id="1027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07F97F-0DFA-4089-82E0-5D3016BE22EC}" type="datetime1">
              <a:rPr lang="tr-TR" smtClean="0"/>
              <a:pPr>
                <a:defRPr/>
              </a:pPr>
              <a:t>15.04.2015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tr-TR" smtClean="0"/>
              <a:t>Zoonotik ve Vektörel Hastalıklar Daire Başkanlığı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97740D0B-02CE-4112-9728-DF2347511AC2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2" r:id="rId1"/>
    <p:sldLayoutId id="2147484053" r:id="rId2"/>
    <p:sldLayoutId id="2147484054" r:id="rId3"/>
    <p:sldLayoutId id="2147484055" r:id="rId4"/>
    <p:sldLayoutId id="2147484056" r:id="rId5"/>
    <p:sldLayoutId id="2147484046" r:id="rId6"/>
    <p:sldLayoutId id="2147484047" r:id="rId7"/>
    <p:sldLayoutId id="2147484048" r:id="rId8"/>
    <p:sldLayoutId id="2147484049" r:id="rId9"/>
    <p:sldLayoutId id="2147484050" r:id="rId10"/>
    <p:sldLayoutId id="2147484051" r:id="rId11"/>
    <p:sldLayoutId id="2147484057" r:id="rId12"/>
    <p:sldLayoutId id="2147484058" r:id="rId13"/>
    <p:sldLayoutId id="2147484059" r:id="rId14"/>
    <p:sldLayoutId id="2147484060" r:id="rId15"/>
  </p:sldLayoutIdLst>
  <p:transition spd="slow"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rds.yahoo.com/_ylt=A0WTb_5e8eZKXS8BFiGjzbkF/SIG=126gseq5n/EXP=1256735454/**http:/www.med.ucalgary.ca/webs/iii/microscope.jpg" TargetMode="External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hyperlink" Target="http://rds.yahoo.com/_ylt=A9ibyGZ96fNFXVkASxSjzbkF;_ylu=X3oDMTBsMW5yM3VoBHNlYwNwcm9mBHZ0aWQDSTA2Nl84OA--/SIG=12hdqrmtr/EXP=1173699325/**http:/pathmicro.med.sc.edu/mhunt/arenavirus%20tacaribe.jpg" TargetMode="External"/><Relationship Id="rId7" Type="http://schemas.openxmlformats.org/officeDocument/2006/relationships/hyperlink" Target="http://rds.yahoo.com/_ylt=A9ibyGaW6vNFt1oAnB2JzbkF;_ylu=X3oDMTBwNWtzOW1qBHBvcwMzBHNlYwNzcgR2dGlkA0kwNjZfODg-/SIG=1hmudftv7/EXP=1173699606/**http:/images.search.yahoo.com/search/images/view?back=http://images.search.yahoo.com/search/images?p=Yellow+fever+virus&amp;ei=UTF-8&amp;fr=yfp-t-501&amp;x=wrt&amp;w=686&amp;h=396&amp;imgurl=eee.uci.edu/clients/bjbecker/PlaguesandPeople/yellowfevirus.jpg&amp;rurl=http://eee.uci.edu/clients/bjbecker/PlaguesandPeople/lecture13.html&amp;size=83.6kB&amp;name=yellowfevirus.jpg&amp;p=Yellow+fever+virus&amp;type=jpeg&amp;no=3&amp;tt=110&amp;oid=1f54a6dc75446ca8&amp;ei=UTF-8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jpeg"/><Relationship Id="rId5" Type="http://schemas.openxmlformats.org/officeDocument/2006/relationships/hyperlink" Target="http://rds.yahoo.com/_ylt=A9iby4AZ6vNFk2IBcwGjzbkF;_ylu=X3oDMTBsMW5yM3VoBHNlYwNwcm9mBHZ0aWQDSTA2Nl84OA--/SIG=12tlkivvj/EXP=1173699481/**http:/www.auburn.edu/academic/science_math/deans_research/ebolavirus.jpg" TargetMode="External"/><Relationship Id="rId4" Type="http://schemas.openxmlformats.org/officeDocument/2006/relationships/image" Target="../media/image4.jpeg"/><Relationship Id="rId9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png"/><Relationship Id="rId4" Type="http://schemas.openxmlformats.org/officeDocument/2006/relationships/oleObject" Target="../embeddings/Microsoft_Excel_97-2003__al__ma_Sayfas_1.xls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 txBox="1">
            <a:spLocks/>
          </p:cNvSpPr>
          <p:nvPr/>
        </p:nvSpPr>
        <p:spPr>
          <a:xfrm>
            <a:off x="611188" y="1484313"/>
            <a:ext cx="7948612" cy="489743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defRPr/>
            </a:pPr>
            <a:endParaRPr lang="tr-TR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endParaRPr lang="tr-TR" sz="18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tr-TR" sz="3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KIRIM KONGO KANAMALI ATEŞİ</a:t>
            </a:r>
          </a:p>
          <a:p>
            <a:pPr>
              <a:lnSpc>
                <a:spcPct val="150000"/>
              </a:lnSpc>
              <a:defRPr/>
            </a:pPr>
            <a:r>
              <a:rPr lang="tr-T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(Sağlık Personeli İçin)</a:t>
            </a:r>
          </a:p>
          <a:p>
            <a:pPr>
              <a:lnSpc>
                <a:spcPct val="150000"/>
              </a:lnSpc>
              <a:defRPr/>
            </a:pPr>
            <a:endParaRPr lang="tr-TR" sz="2800" b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tr-T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</a:p>
          <a:p>
            <a:pPr>
              <a:lnSpc>
                <a:spcPct val="150000"/>
              </a:lnSpc>
              <a:defRPr/>
            </a:pPr>
            <a:endParaRPr lang="tr-TR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endParaRPr lang="tr-TR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İçerik Yer Tutucusu 1"/>
          <p:cNvSpPr>
            <a:spLocks noGrp="1"/>
          </p:cNvSpPr>
          <p:nvPr>
            <p:ph idx="4294967295"/>
          </p:nvPr>
        </p:nvSpPr>
        <p:spPr>
          <a:xfrm>
            <a:off x="1187450" y="2133600"/>
            <a:ext cx="7366000" cy="4525963"/>
          </a:xfrm>
        </p:spPr>
        <p:txBody>
          <a:bodyPr/>
          <a:lstStyle/>
          <a:p>
            <a:r>
              <a:rPr lang="tr-TR" altLang="tr-TR" sz="2200" smtClean="0">
                <a:latin typeface="Arial" pitchFamily="34" charset="0"/>
                <a:cs typeface="Arial" pitchFamily="34" charset="0"/>
              </a:rPr>
              <a:t>Endemik bölgede yaşayan/ziyaretçi </a:t>
            </a:r>
          </a:p>
          <a:p>
            <a:r>
              <a:rPr lang="tr-TR" altLang="tr-TR" sz="2200" smtClean="0">
                <a:latin typeface="Arial" pitchFamily="34" charset="0"/>
                <a:cs typeface="Arial" pitchFamily="34" charset="0"/>
              </a:rPr>
              <a:t>Çiftçiler</a:t>
            </a:r>
          </a:p>
          <a:p>
            <a:r>
              <a:rPr lang="tr-TR" altLang="tr-TR" sz="2200" smtClean="0">
                <a:latin typeface="Arial" pitchFamily="34" charset="0"/>
                <a:cs typeface="Arial" pitchFamily="34" charset="0"/>
              </a:rPr>
              <a:t>Hayvancılık yapanlar</a:t>
            </a:r>
          </a:p>
          <a:p>
            <a:r>
              <a:rPr lang="tr-TR" altLang="tr-TR" sz="2200" smtClean="0">
                <a:latin typeface="Arial" pitchFamily="34" charset="0"/>
                <a:cs typeface="Arial" pitchFamily="34" charset="0"/>
              </a:rPr>
              <a:t>Kasaplar, mezbaha çalışanları</a:t>
            </a:r>
          </a:p>
          <a:p>
            <a:r>
              <a:rPr lang="tr-TR" altLang="tr-TR" sz="2200" smtClean="0">
                <a:latin typeface="Arial" pitchFamily="34" charset="0"/>
                <a:cs typeface="Arial" pitchFamily="34" charset="0"/>
              </a:rPr>
              <a:t>Veteriner hekimler </a:t>
            </a:r>
          </a:p>
          <a:p>
            <a:r>
              <a:rPr lang="tr-TR" altLang="tr-TR" sz="2200" smtClean="0">
                <a:latin typeface="Arial" pitchFamily="34" charset="0"/>
                <a:cs typeface="Arial" pitchFamily="34" charset="0"/>
              </a:rPr>
              <a:t>Sağlık personeli</a:t>
            </a:r>
          </a:p>
          <a:p>
            <a:r>
              <a:rPr lang="tr-TR" altLang="tr-TR" sz="2200" smtClean="0">
                <a:latin typeface="Arial" pitchFamily="34" charset="0"/>
                <a:cs typeface="Arial" pitchFamily="34" charset="0"/>
              </a:rPr>
              <a:t>Laboratuvar çalışanları</a:t>
            </a:r>
          </a:p>
          <a:p>
            <a:r>
              <a:rPr lang="tr-TR" altLang="tr-TR" sz="2200" smtClean="0">
                <a:latin typeface="Arial" pitchFamily="34" charset="0"/>
                <a:cs typeface="Arial" pitchFamily="34" charset="0"/>
              </a:rPr>
              <a:t>Hasta yakınları</a:t>
            </a:r>
          </a:p>
        </p:txBody>
      </p:sp>
      <p:sp>
        <p:nvSpPr>
          <p:cNvPr id="29700" name="Unvan 2"/>
          <p:cNvSpPr>
            <a:spLocks noGrp="1"/>
          </p:cNvSpPr>
          <p:nvPr>
            <p:ph type="title" idx="4294967295"/>
          </p:nvPr>
        </p:nvSpPr>
        <p:spPr>
          <a:xfrm>
            <a:off x="179388" y="1052513"/>
            <a:ext cx="8229600" cy="1143000"/>
          </a:xfrm>
        </p:spPr>
        <p:txBody>
          <a:bodyPr/>
          <a:lstStyle/>
          <a:p>
            <a:r>
              <a:rPr lang="tr-TR" altLang="tr-TR" sz="2800" b="1" dirty="0" smtClean="0">
                <a:latin typeface="Arial" pitchFamily="34" charset="0"/>
                <a:cs typeface="Arial" pitchFamily="34" charset="0"/>
              </a:rPr>
              <a:t>KKKA İçin Risk Grupları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555776" y="1268760"/>
            <a:ext cx="42471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tr-TR" altLang="tr-TR" sz="2800" b="1" dirty="0"/>
              <a:t>Hastanede </a:t>
            </a:r>
            <a:r>
              <a:rPr lang="tr-TR" altLang="tr-TR" sz="2800" b="1" dirty="0" smtClean="0"/>
              <a:t>Bulaş Yolları</a:t>
            </a:r>
            <a:endParaRPr lang="tr-TR" altLang="tr-TR" sz="2800" b="1" dirty="0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669269" y="1844824"/>
            <a:ext cx="848677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tr-TR" altLang="tr-TR" sz="2400" dirty="0"/>
              <a:t>Hastadan hastaya bulaş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endParaRPr lang="tr-TR" altLang="tr-TR" sz="2400" dirty="0"/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tr-TR" altLang="tr-TR" sz="2400" dirty="0"/>
              <a:t>Hasta yakınlarına </a:t>
            </a:r>
            <a:r>
              <a:rPr lang="tr-TR" altLang="tr-TR" sz="2400" dirty="0" err="1"/>
              <a:t>horizontal</a:t>
            </a:r>
            <a:r>
              <a:rPr lang="tr-TR" altLang="tr-TR" sz="2400" dirty="0"/>
              <a:t> bulaş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endParaRPr lang="tr-TR" altLang="tr-TR" sz="2400" dirty="0"/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tr-TR" altLang="tr-TR" sz="2400" dirty="0"/>
              <a:t>Hastalardan sağlık personeline bulaş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tr-TR" altLang="tr-TR" sz="2400" dirty="0"/>
              <a:t>	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tr-TR" altLang="tr-TR" sz="2400" dirty="0"/>
              <a:t>Hastaların idrar ve tükürükleri bulaş açısından riskli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endParaRPr lang="tr-TR" altLang="tr-TR" sz="2400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304556" y="2492896"/>
            <a:ext cx="35798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600" i="1" dirty="0">
                <a:solidFill>
                  <a:srgbClr val="FF0000"/>
                </a:solidFill>
              </a:rPr>
              <a:t>Gürbüz Y, et al. </a:t>
            </a:r>
            <a:r>
              <a:rPr lang="tr-TR" altLang="tr-TR" sz="1600" i="1" dirty="0" err="1">
                <a:solidFill>
                  <a:srgbClr val="FF0000"/>
                </a:solidFill>
              </a:rPr>
              <a:t>Int</a:t>
            </a:r>
            <a:r>
              <a:rPr lang="tr-TR" altLang="tr-TR" sz="1600" i="1" dirty="0">
                <a:solidFill>
                  <a:srgbClr val="FF0000"/>
                </a:solidFill>
              </a:rPr>
              <a:t> J </a:t>
            </a:r>
            <a:r>
              <a:rPr lang="tr-TR" altLang="tr-TR" sz="1600" i="1" dirty="0" err="1">
                <a:solidFill>
                  <a:srgbClr val="FF0000"/>
                </a:solidFill>
              </a:rPr>
              <a:t>Infect</a:t>
            </a:r>
            <a:r>
              <a:rPr lang="tr-TR" altLang="tr-TR" sz="1600" i="1" dirty="0">
                <a:solidFill>
                  <a:srgbClr val="FF0000"/>
                </a:solidFill>
              </a:rPr>
              <a:t> </a:t>
            </a:r>
            <a:r>
              <a:rPr lang="tr-TR" altLang="tr-TR" sz="1600" i="1" dirty="0" err="1">
                <a:solidFill>
                  <a:srgbClr val="FF0000"/>
                </a:solidFill>
              </a:rPr>
              <a:t>Dis</a:t>
            </a:r>
            <a:r>
              <a:rPr lang="tr-TR" altLang="tr-TR" sz="1600" i="1" dirty="0">
                <a:solidFill>
                  <a:srgbClr val="FF0000"/>
                </a:solidFill>
              </a:rPr>
              <a:t>. 2008 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351610" y="3645024"/>
            <a:ext cx="34607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600" i="1" dirty="0" err="1">
                <a:solidFill>
                  <a:srgbClr val="FF0000"/>
                </a:solidFill>
              </a:rPr>
              <a:t>Saijo</a:t>
            </a:r>
            <a:r>
              <a:rPr lang="tr-TR" altLang="tr-TR" sz="1600" i="1" dirty="0">
                <a:solidFill>
                  <a:srgbClr val="FF0000"/>
                </a:solidFill>
              </a:rPr>
              <a:t> M, et al. </a:t>
            </a:r>
            <a:r>
              <a:rPr lang="tr-TR" altLang="tr-TR" sz="1600" i="1" dirty="0" err="1">
                <a:solidFill>
                  <a:srgbClr val="FF0000"/>
                </a:solidFill>
              </a:rPr>
              <a:t>Jpn</a:t>
            </a:r>
            <a:r>
              <a:rPr lang="tr-TR" altLang="tr-TR" sz="1600" i="1" dirty="0">
                <a:solidFill>
                  <a:srgbClr val="FF0000"/>
                </a:solidFill>
              </a:rPr>
              <a:t> J </a:t>
            </a:r>
            <a:r>
              <a:rPr lang="tr-TR" altLang="tr-TR" sz="1600" i="1" dirty="0" err="1">
                <a:solidFill>
                  <a:srgbClr val="FF0000"/>
                </a:solidFill>
              </a:rPr>
              <a:t>Infect</a:t>
            </a:r>
            <a:r>
              <a:rPr lang="tr-TR" altLang="tr-TR" sz="1600" i="1" dirty="0">
                <a:solidFill>
                  <a:srgbClr val="FF0000"/>
                </a:solidFill>
              </a:rPr>
              <a:t> </a:t>
            </a:r>
            <a:r>
              <a:rPr lang="tr-TR" altLang="tr-TR" sz="1600" i="1" dirty="0" err="1">
                <a:solidFill>
                  <a:srgbClr val="FF0000"/>
                </a:solidFill>
              </a:rPr>
              <a:t>Dis</a:t>
            </a:r>
            <a:r>
              <a:rPr lang="tr-TR" altLang="tr-TR" sz="1600" i="1" dirty="0">
                <a:solidFill>
                  <a:srgbClr val="FF0000"/>
                </a:solidFill>
              </a:rPr>
              <a:t>. 2004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635076" y="4725144"/>
            <a:ext cx="53213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600" i="1" dirty="0">
                <a:solidFill>
                  <a:srgbClr val="FF0000"/>
                </a:solidFill>
              </a:rPr>
              <a:t>http://www.ekmud.org/dosya/zoo08/slayt/zoo2-scom.pdf </a:t>
            </a:r>
          </a:p>
        </p:txBody>
      </p:sp>
    </p:spTree>
    <p:extLst>
      <p:ext uri="{BB962C8B-B14F-4D97-AF65-F5344CB8AC3E}">
        <p14:creationId xmlns:p14="http://schemas.microsoft.com/office/powerpoint/2010/main" val="36232219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7"/>
          <p:cNvSpPr txBox="1">
            <a:spLocks noChangeArrowheads="1"/>
          </p:cNvSpPr>
          <p:nvPr/>
        </p:nvSpPr>
        <p:spPr bwMode="auto">
          <a:xfrm>
            <a:off x="900113" y="2133600"/>
            <a:ext cx="8126412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tr-TR" altLang="tr-TR" sz="2200" dirty="0"/>
              <a:t> </a:t>
            </a:r>
            <a:r>
              <a:rPr lang="tr-TR" altLang="tr-TR" sz="2200" u="sng" dirty="0" smtClean="0"/>
              <a:t>Kan ile </a:t>
            </a:r>
            <a:r>
              <a:rPr lang="tr-TR" altLang="tr-TR" sz="2200" u="sng" dirty="0" err="1" smtClean="0"/>
              <a:t>perkütan</a:t>
            </a:r>
            <a:r>
              <a:rPr lang="tr-TR" altLang="tr-TR" sz="2200" u="sng" dirty="0" smtClean="0"/>
              <a:t> temas en önemli bulaş yolu</a:t>
            </a:r>
          </a:p>
          <a:p>
            <a:pPr marL="800100" lvl="1" indent="-342900" eaLnBrk="1" hangingPunct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tr-TR" altLang="tr-TR" sz="2200" dirty="0" err="1" smtClean="0"/>
              <a:t>Kontamine</a:t>
            </a:r>
            <a:r>
              <a:rPr lang="tr-TR" altLang="tr-TR" sz="2200" dirty="0" smtClean="0"/>
              <a:t> </a:t>
            </a:r>
            <a:r>
              <a:rPr lang="tr-TR" altLang="tr-TR" sz="2200" dirty="0"/>
              <a:t>iğne ya da delici-kesici aletlerle </a:t>
            </a:r>
            <a:r>
              <a:rPr lang="tr-TR" altLang="tr-TR" sz="2200" dirty="0" smtClean="0"/>
              <a:t>yaralanma</a:t>
            </a:r>
            <a:endParaRPr lang="tr-TR" altLang="tr-TR" sz="2200" u="sng" dirty="0" smtClean="0"/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tr-TR" altLang="tr-TR" sz="2200" dirty="0" smtClean="0"/>
              <a:t> </a:t>
            </a:r>
            <a:r>
              <a:rPr lang="tr-TR" altLang="tr-TR" sz="2200" dirty="0"/>
              <a:t>Hastanın kan, doku ve vücut sıvıları ile bütünlüğü bozulmuş deri veya mukoza teması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tr-TR" altLang="tr-TR" sz="2200" dirty="0"/>
              <a:t> Virüs ile </a:t>
            </a:r>
            <a:r>
              <a:rPr lang="tr-TR" altLang="tr-TR" sz="2200" dirty="0" err="1"/>
              <a:t>kontamine</a:t>
            </a:r>
            <a:r>
              <a:rPr lang="tr-TR" altLang="tr-TR" sz="2200" dirty="0"/>
              <a:t> araç-gereçlerle direkt temas </a:t>
            </a:r>
          </a:p>
          <a:p>
            <a:pPr eaLnBrk="1" hangingPunct="1">
              <a:lnSpc>
                <a:spcPct val="150000"/>
              </a:lnSpc>
            </a:pPr>
            <a:endParaRPr lang="tr-TR" altLang="tr-TR" sz="2200" u="sng" dirty="0"/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1835150" y="1412875"/>
            <a:ext cx="8229600" cy="5334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tr-TR" altLang="tr-TR" sz="2800" b="1" dirty="0" smtClean="0"/>
              <a:t>Sağlık Personeline </a:t>
            </a:r>
            <a:r>
              <a:rPr lang="tr-TR" altLang="tr-TR" sz="2800" b="1" dirty="0"/>
              <a:t>B</a:t>
            </a:r>
            <a:r>
              <a:rPr lang="tr-TR" altLang="tr-TR" sz="2800" b="1" dirty="0" smtClean="0"/>
              <a:t>ulaş </a:t>
            </a:r>
            <a:r>
              <a:rPr lang="tr-TR" altLang="tr-TR" sz="2800" b="1" dirty="0"/>
              <a:t>Y</a:t>
            </a:r>
            <a:r>
              <a:rPr lang="tr-TR" altLang="tr-TR" sz="2800" b="1" dirty="0" smtClean="0"/>
              <a:t>olları</a:t>
            </a:r>
          </a:p>
        </p:txBody>
      </p:sp>
      <p:pic>
        <p:nvPicPr>
          <p:cNvPr id="72708" name="Picture 4" descr="art-mgm4939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5363" y="4652664"/>
            <a:ext cx="1889125" cy="194468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5504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7"/>
          <p:cNvSpPr txBox="1">
            <a:spLocks noChangeArrowheads="1"/>
          </p:cNvSpPr>
          <p:nvPr/>
        </p:nvSpPr>
        <p:spPr bwMode="auto">
          <a:xfrm>
            <a:off x="900113" y="2133600"/>
            <a:ext cx="8126412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tr-TR" altLang="tr-TR" sz="2200" dirty="0"/>
              <a:t> </a:t>
            </a:r>
            <a:r>
              <a:rPr lang="tr-TR" altLang="tr-TR" sz="2200" dirty="0" smtClean="0"/>
              <a:t>Bu güne kadar 37 sağlık çalışanı </a:t>
            </a:r>
            <a:r>
              <a:rPr lang="tr-TR" altLang="tr-TR" sz="2200" dirty="0" err="1" smtClean="0"/>
              <a:t>nozokomiyal</a:t>
            </a:r>
            <a:r>
              <a:rPr lang="tr-TR" altLang="tr-TR" sz="2200" dirty="0" smtClean="0"/>
              <a:t> bulaş;</a:t>
            </a:r>
          </a:p>
          <a:p>
            <a:pPr marL="800100" lvl="1" indent="-342900" eaLnBrk="1" hangingPunct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tr-TR" altLang="tr-TR" sz="2200" dirty="0" smtClean="0"/>
              <a:t>13 Hekim</a:t>
            </a:r>
          </a:p>
          <a:p>
            <a:pPr marL="800100" lvl="1" indent="-342900" eaLnBrk="1" hangingPunct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tr-TR" altLang="tr-TR" sz="2200" dirty="0" smtClean="0"/>
              <a:t>14 Ebe/hemşire</a:t>
            </a:r>
          </a:p>
          <a:p>
            <a:pPr marL="800100" lvl="1" indent="-342900" eaLnBrk="1" hangingPunct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tr-TR" altLang="tr-TR" sz="2200" dirty="0" smtClean="0"/>
              <a:t>5 Sağlık memuru/ATT</a:t>
            </a:r>
          </a:p>
          <a:p>
            <a:pPr marL="800100" lvl="1" indent="-342900" eaLnBrk="1" hangingPunct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tr-TR" altLang="tr-TR" sz="2200" dirty="0" smtClean="0"/>
              <a:t>2 </a:t>
            </a:r>
            <a:r>
              <a:rPr lang="tr-TR" altLang="tr-TR" sz="2200" dirty="0"/>
              <a:t>L</a:t>
            </a:r>
            <a:r>
              <a:rPr lang="tr-TR" altLang="tr-TR" sz="2200" dirty="0" smtClean="0"/>
              <a:t>aboratuvar çalışanı</a:t>
            </a:r>
          </a:p>
          <a:p>
            <a:pPr marL="800100" lvl="1" indent="-342900" eaLnBrk="1" hangingPunct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tr-TR" altLang="tr-TR" sz="2200" dirty="0" smtClean="0"/>
              <a:t>3 Hastabakıcı/diğer</a:t>
            </a: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altLang="tr-TR" sz="2200" dirty="0" smtClean="0"/>
              <a:t>5 ölüm</a:t>
            </a:r>
            <a:endParaRPr lang="tr-TR" altLang="tr-TR" sz="2200" dirty="0"/>
          </a:p>
          <a:p>
            <a:pPr marL="800100" lvl="1" indent="-342900" eaLnBrk="1" hangingPunct="1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tr-TR" altLang="tr-TR" sz="2200" dirty="0"/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1835150" y="1412875"/>
            <a:ext cx="5833194" cy="5334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tr-TR" altLang="tr-TR" sz="2800" b="1" dirty="0" smtClean="0"/>
              <a:t>Sağlık Personeline KKKA </a:t>
            </a:r>
            <a:r>
              <a:rPr lang="tr-TR" altLang="tr-TR" sz="2800" b="1" dirty="0" err="1" smtClean="0"/>
              <a:t>Bulaşı</a:t>
            </a:r>
            <a:endParaRPr lang="tr-TR" altLang="tr-TR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372966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Unvan 2"/>
          <p:cNvSpPr>
            <a:spLocks noGrp="1"/>
          </p:cNvSpPr>
          <p:nvPr>
            <p:ph type="title" idx="4294967295"/>
          </p:nvPr>
        </p:nvSpPr>
        <p:spPr>
          <a:xfrm>
            <a:off x="395288" y="981075"/>
            <a:ext cx="8229600" cy="1143000"/>
          </a:xfrm>
        </p:spPr>
        <p:txBody>
          <a:bodyPr/>
          <a:lstStyle/>
          <a:p>
            <a:r>
              <a:rPr lang="tr-TR" altLang="tr-TR" sz="2800" b="1" smtClean="0">
                <a:latin typeface="Arial" pitchFamily="34" charset="0"/>
                <a:cs typeface="Arial" pitchFamily="34" charset="0"/>
              </a:rPr>
              <a:t>KKKA Kliniği</a:t>
            </a:r>
          </a:p>
        </p:txBody>
      </p:sp>
      <p:sp>
        <p:nvSpPr>
          <p:cNvPr id="38916" name="Rectangle 2"/>
          <p:cNvSpPr>
            <a:spLocks noChangeArrowheads="1"/>
          </p:cNvSpPr>
          <p:nvPr/>
        </p:nvSpPr>
        <p:spPr bwMode="auto">
          <a:xfrm>
            <a:off x="971550" y="2782888"/>
            <a:ext cx="7345363" cy="40576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266700" indent="-2667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SzPct val="150000"/>
              <a:defRPr/>
            </a:pPr>
            <a:r>
              <a:rPr lang="tr-TR" altLang="tr-TR" sz="2400" dirty="0" smtClean="0">
                <a:latin typeface="Arial" panose="020B0604020202020204" pitchFamily="34" charset="0"/>
              </a:rPr>
              <a:t>Kene tutunmasından sonra </a:t>
            </a:r>
          </a:p>
          <a:p>
            <a:pPr marL="0" indent="0" eaLnBrk="1" hangingPunct="1">
              <a:buClr>
                <a:srgbClr val="FF0066"/>
              </a:buClr>
              <a:buSzPct val="150000"/>
              <a:buFont typeface="Arial" panose="020B0604020202020204" pitchFamily="34" charset="0"/>
              <a:buNone/>
              <a:defRPr/>
            </a:pPr>
            <a:r>
              <a:rPr lang="tr-TR" altLang="tr-TR" sz="2200" dirty="0" smtClean="0"/>
              <a:t>	</a:t>
            </a:r>
            <a:r>
              <a:rPr lang="tr-TR" altLang="tr-TR" sz="2200" dirty="0" smtClean="0">
                <a:latin typeface="Arial" panose="020B0604020202020204" pitchFamily="34" charset="0"/>
              </a:rPr>
              <a:t>-1-3 (En fazla 9) gün</a:t>
            </a:r>
          </a:p>
          <a:p>
            <a:pPr eaLnBrk="1" hangingPunct="1">
              <a:buClr>
                <a:srgbClr val="FF0066"/>
              </a:buClr>
              <a:buSzPct val="150000"/>
              <a:defRPr/>
            </a:pPr>
            <a:endParaRPr lang="tr-TR" altLang="tr-TR" sz="2800" dirty="0" smtClean="0"/>
          </a:p>
          <a:p>
            <a:pPr eaLnBrk="1" hangingPunct="1">
              <a:buSzPct val="150000"/>
              <a:defRPr/>
            </a:pPr>
            <a:r>
              <a:rPr lang="tr-TR" altLang="tr-TR" sz="2400" dirty="0" err="1" smtClean="0">
                <a:latin typeface="Arial" panose="020B0604020202020204" pitchFamily="34" charset="0"/>
              </a:rPr>
              <a:t>Enfekte</a:t>
            </a:r>
            <a:r>
              <a:rPr lang="tr-TR" altLang="tr-TR" sz="2400" dirty="0" smtClean="0">
                <a:latin typeface="Arial" panose="020B0604020202020204" pitchFamily="34" charset="0"/>
              </a:rPr>
              <a:t> kan/doku teması sonrası </a:t>
            </a:r>
          </a:p>
          <a:p>
            <a:pPr marL="0" indent="0" eaLnBrk="1" hangingPunct="1">
              <a:buClr>
                <a:srgbClr val="FF0066"/>
              </a:buClr>
              <a:buSzPct val="150000"/>
              <a:buFont typeface="Arial" panose="020B0604020202020204" pitchFamily="34" charset="0"/>
              <a:buNone/>
              <a:defRPr/>
            </a:pPr>
            <a:r>
              <a:rPr lang="tr-TR" altLang="tr-TR" sz="2800" dirty="0" smtClean="0"/>
              <a:t>	</a:t>
            </a:r>
            <a:r>
              <a:rPr lang="tr-TR" altLang="tr-TR" sz="2200" dirty="0" smtClean="0">
                <a:latin typeface="Arial" panose="020B0604020202020204" pitchFamily="34" charset="0"/>
              </a:rPr>
              <a:t>-3-10 (En fazla 13) gün</a:t>
            </a:r>
          </a:p>
        </p:txBody>
      </p:sp>
      <p:sp>
        <p:nvSpPr>
          <p:cNvPr id="49157" name="Rectangle 1026"/>
          <p:cNvSpPr>
            <a:spLocks noChangeArrowheads="1"/>
          </p:cNvSpPr>
          <p:nvPr/>
        </p:nvSpPr>
        <p:spPr bwMode="auto">
          <a:xfrm>
            <a:off x="900113" y="1700213"/>
            <a:ext cx="80391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tr-TR" altLang="tr-TR" sz="2400"/>
              <a:t>İnkübasyon dönemi</a:t>
            </a:r>
          </a:p>
        </p:txBody>
      </p:sp>
    </p:spTree>
    <p:extLst>
      <p:ext uri="{BB962C8B-B14F-4D97-AF65-F5344CB8AC3E}">
        <p14:creationId xmlns:p14="http://schemas.microsoft.com/office/powerpoint/2010/main" val="3758565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1043608" y="1479550"/>
            <a:ext cx="7090742" cy="5081588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65125" indent="-3492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eaLnBrk="1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tr-TR" altLang="tr-TR" sz="2000" dirty="0" smtClean="0">
                <a:latin typeface="Arial" panose="020B0604020202020204" pitchFamily="34" charset="0"/>
              </a:rPr>
              <a:t>Ateş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tr-TR" altLang="tr-TR" sz="2000" dirty="0" smtClean="0">
                <a:latin typeface="Arial" panose="020B0604020202020204" pitchFamily="34" charset="0"/>
              </a:rPr>
              <a:t>Üşüme-titreme	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tr-TR" altLang="tr-TR" sz="2000" dirty="0">
                <a:latin typeface="Arial" panose="020B0604020202020204" pitchFamily="34" charset="0"/>
              </a:rPr>
              <a:t>Baş ağrısı</a:t>
            </a:r>
            <a:r>
              <a:rPr lang="tr-TR" altLang="tr-TR" sz="2000" dirty="0" smtClean="0">
                <a:latin typeface="Arial" panose="020B0604020202020204" pitchFamily="34" charset="0"/>
              </a:rPr>
              <a:t>	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tr-TR" altLang="tr-TR" sz="2000" dirty="0" smtClean="0">
                <a:latin typeface="Arial" panose="020B0604020202020204" pitchFamily="34" charset="0"/>
              </a:rPr>
              <a:t>Kas ağrıları	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tr-TR" altLang="tr-TR" sz="2000" dirty="0" smtClean="0">
                <a:latin typeface="Arial" panose="020B0604020202020204" pitchFamily="34" charset="0"/>
              </a:rPr>
              <a:t>Halsizlik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SzPct val="150000"/>
              <a:buFont typeface="Arial" pitchFamily="34" charset="0"/>
              <a:buChar char="•"/>
            </a:pPr>
            <a:r>
              <a:rPr lang="tr-TR" altLang="tr-TR" sz="2000" dirty="0">
                <a:latin typeface="Arial" panose="020B0604020202020204" pitchFamily="34" charset="0"/>
              </a:rPr>
              <a:t>Bulantı 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SzPct val="150000"/>
              <a:buFont typeface="Arial" pitchFamily="34" charset="0"/>
              <a:buChar char="•"/>
            </a:pPr>
            <a:r>
              <a:rPr lang="tr-TR" altLang="tr-TR" sz="2000" dirty="0">
                <a:latin typeface="Arial" panose="020B0604020202020204" pitchFamily="34" charset="0"/>
              </a:rPr>
              <a:t>Kusma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SzPct val="150000"/>
              <a:buFont typeface="Arial" pitchFamily="34" charset="0"/>
              <a:buChar char="•"/>
            </a:pPr>
            <a:r>
              <a:rPr lang="tr-TR" altLang="tr-TR" sz="2000" dirty="0">
                <a:latin typeface="Arial" panose="020B0604020202020204" pitchFamily="34" charset="0"/>
              </a:rPr>
              <a:t>İshal </a:t>
            </a:r>
            <a:endParaRPr lang="tr-TR" altLang="tr-TR" sz="2000" dirty="0" smtClean="0">
              <a:latin typeface="Arial" panose="020B0604020202020204" pitchFamily="34" charset="0"/>
            </a:endParaRP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SzPct val="150000"/>
              <a:buFont typeface="Arial" pitchFamily="34" charset="0"/>
              <a:buChar char="•"/>
            </a:pPr>
            <a:r>
              <a:rPr lang="tr-TR" altLang="tr-TR" sz="2000" dirty="0" smtClean="0">
                <a:latin typeface="Arial" panose="020B0604020202020204" pitchFamily="34" charset="0"/>
              </a:rPr>
              <a:t>Karın ağrısı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SzPct val="150000"/>
              <a:buFont typeface="Arial" pitchFamily="34" charset="0"/>
              <a:buChar char="•"/>
            </a:pPr>
            <a:r>
              <a:rPr lang="tr-TR" altLang="tr-TR" sz="2000" dirty="0" err="1" smtClean="0">
                <a:latin typeface="Arial" panose="020B0604020202020204" pitchFamily="34" charset="0"/>
              </a:rPr>
              <a:t>Fotofobi</a:t>
            </a:r>
            <a:endParaRPr lang="tr-TR" altLang="tr-TR" sz="2000" dirty="0">
              <a:latin typeface="Arial" panose="020B0604020202020204" pitchFamily="34" charset="0"/>
            </a:endParaRP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  <a:defRPr/>
            </a:pPr>
            <a:endParaRPr lang="tr-TR" altLang="tr-TR" sz="2000" dirty="0" smtClean="0">
              <a:latin typeface="Arial" panose="020B0604020202020204" pitchFamily="34" charset="0"/>
            </a:endParaRPr>
          </a:p>
        </p:txBody>
      </p:sp>
      <p:pic>
        <p:nvPicPr>
          <p:cNvPr id="50179" name="Picture 10" descr="Fev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356992"/>
            <a:ext cx="3171825" cy="2419350"/>
          </a:xfrm>
          <a:prstGeom prst="rect">
            <a:avLst/>
          </a:prstGeom>
          <a:noFill/>
          <a:ln w="9525">
            <a:solidFill>
              <a:srgbClr val="EB2915"/>
            </a:solidFill>
            <a:miter lim="800000"/>
            <a:headEnd/>
            <a:tailEnd/>
          </a:ln>
        </p:spPr>
      </p:pic>
      <p:sp>
        <p:nvSpPr>
          <p:cNvPr id="50180" name="Rectangle 11"/>
          <p:cNvSpPr>
            <a:spLocks noChangeArrowheads="1"/>
          </p:cNvSpPr>
          <p:nvPr/>
        </p:nvSpPr>
        <p:spPr bwMode="auto">
          <a:xfrm>
            <a:off x="8001000" y="241141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916" tIns="88872">
            <a:spAutoFit/>
          </a:bodyPr>
          <a:lstStyle/>
          <a:p>
            <a:pPr eaLnBrk="1" hangingPunct="1"/>
            <a:endParaRPr lang="tr-TR" altLang="tr-TR" b="1"/>
          </a:p>
        </p:txBody>
      </p:sp>
      <p:sp>
        <p:nvSpPr>
          <p:cNvPr id="50181" name="Rectangle 1026"/>
          <p:cNvSpPr>
            <a:spLocks noChangeArrowheads="1"/>
          </p:cNvSpPr>
          <p:nvPr/>
        </p:nvSpPr>
        <p:spPr bwMode="auto">
          <a:xfrm>
            <a:off x="395288" y="764704"/>
            <a:ext cx="8229600" cy="936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tr-TR" altLang="tr-TR" sz="2800" b="1" dirty="0"/>
              <a:t>KKKA Belirtiler-1</a:t>
            </a:r>
            <a:endParaRPr lang="en-US" alt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38930861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971550" y="2514600"/>
            <a:ext cx="67945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lvl="1" indent="-349250" eaLnBrk="1" hangingPunct="1">
              <a:spcBef>
                <a:spcPts val="600"/>
              </a:spcBef>
              <a:spcAft>
                <a:spcPts val="600"/>
              </a:spcAft>
              <a:buSzPct val="150000"/>
              <a:buFont typeface="Arial" pitchFamily="34" charset="0"/>
              <a:buChar char="•"/>
            </a:pPr>
            <a:r>
              <a:rPr lang="tr-TR" altLang="tr-TR" sz="2200" dirty="0"/>
              <a:t>Birkaç gün sonra</a:t>
            </a:r>
          </a:p>
          <a:p>
            <a:pPr marL="1143000" lvl="2" indent="-228600" eaLnBrk="1" hangingPunct="1">
              <a:spcBef>
                <a:spcPts val="600"/>
              </a:spcBef>
              <a:spcAft>
                <a:spcPts val="600"/>
              </a:spcAft>
              <a:buClr>
                <a:srgbClr val="FF0066"/>
              </a:buClr>
              <a:buSzPct val="150000"/>
              <a:buFont typeface="Arial" pitchFamily="34" charset="0"/>
              <a:buNone/>
            </a:pPr>
            <a:r>
              <a:rPr lang="tr-TR" altLang="tr-TR" sz="2200" dirty="0" smtClean="0"/>
              <a:t>- Şuur </a:t>
            </a:r>
            <a:r>
              <a:rPr lang="tr-TR" altLang="tr-TR" sz="2200" dirty="0"/>
              <a:t>bulanıklığı</a:t>
            </a:r>
          </a:p>
          <a:p>
            <a:pPr marL="1143000" lvl="2" indent="-228600" eaLnBrk="1" hangingPunct="1">
              <a:spcBef>
                <a:spcPts val="600"/>
              </a:spcBef>
              <a:spcAft>
                <a:spcPts val="600"/>
              </a:spcAft>
              <a:buClr>
                <a:srgbClr val="FF0066"/>
              </a:buClr>
              <a:buSzPct val="150000"/>
              <a:buFont typeface="Arial" pitchFamily="34" charset="0"/>
              <a:buNone/>
            </a:pPr>
            <a:r>
              <a:rPr lang="tr-TR" altLang="tr-TR" sz="2200" dirty="0" smtClean="0"/>
              <a:t>- Huzursuzluk</a:t>
            </a:r>
            <a:endParaRPr lang="tr-TR" altLang="tr-TR" sz="2200" dirty="0"/>
          </a:p>
          <a:p>
            <a:pPr marL="1143000" lvl="2" indent="-228600" eaLnBrk="1" hangingPunct="1">
              <a:spcBef>
                <a:spcPts val="600"/>
              </a:spcBef>
              <a:spcAft>
                <a:spcPts val="600"/>
              </a:spcAft>
              <a:buClr>
                <a:srgbClr val="FF0066"/>
              </a:buClr>
              <a:buSzPct val="150000"/>
              <a:buFont typeface="Arial" pitchFamily="34" charset="0"/>
              <a:buNone/>
            </a:pPr>
            <a:r>
              <a:rPr lang="tr-TR" altLang="tr-TR" sz="2200" dirty="0" smtClean="0"/>
              <a:t>- Uyuma </a:t>
            </a:r>
            <a:r>
              <a:rPr lang="tr-TR" altLang="tr-TR" sz="2200" dirty="0"/>
              <a:t>hali</a:t>
            </a:r>
          </a:p>
          <a:p>
            <a:pPr marL="1143000" lvl="2" indent="-228600" eaLnBrk="1" hangingPunct="1">
              <a:spcBef>
                <a:spcPts val="600"/>
              </a:spcBef>
              <a:spcAft>
                <a:spcPts val="600"/>
              </a:spcAft>
              <a:buClr>
                <a:srgbClr val="FF0066"/>
              </a:buClr>
              <a:buSzPct val="150000"/>
              <a:buFont typeface="Arial" pitchFamily="34" charset="0"/>
              <a:buNone/>
            </a:pPr>
            <a:r>
              <a:rPr lang="tr-TR" altLang="tr-TR" sz="2200" dirty="0" smtClean="0"/>
              <a:t>- Çöküntü </a:t>
            </a:r>
            <a:r>
              <a:rPr lang="tr-TR" altLang="tr-TR" sz="2200" dirty="0"/>
              <a:t>hali</a:t>
            </a:r>
          </a:p>
          <a:p>
            <a:pPr marL="1143000" lvl="2" indent="-228600" eaLnBrk="1" hangingPunct="1">
              <a:spcBef>
                <a:spcPts val="600"/>
              </a:spcBef>
              <a:spcAft>
                <a:spcPts val="600"/>
              </a:spcAft>
              <a:buClr>
                <a:srgbClr val="FF0066"/>
              </a:buClr>
              <a:buSzPct val="150000"/>
              <a:buFont typeface="Arial" pitchFamily="34" charset="0"/>
              <a:buNone/>
            </a:pPr>
            <a:r>
              <a:rPr lang="tr-TR" altLang="tr-TR" sz="2200" dirty="0" smtClean="0"/>
              <a:t>- Bezginlik</a:t>
            </a:r>
            <a:endParaRPr lang="tr-TR" altLang="tr-TR" sz="2200" dirty="0"/>
          </a:p>
          <a:p>
            <a:pPr marL="1143000" lvl="2" indent="-228600" eaLnBrk="1" hangingPunct="1">
              <a:spcBef>
                <a:spcPts val="600"/>
              </a:spcBef>
              <a:spcAft>
                <a:spcPts val="600"/>
              </a:spcAft>
              <a:buClr>
                <a:srgbClr val="FF0066"/>
              </a:buClr>
              <a:buSzPct val="150000"/>
              <a:buFont typeface="Arial" pitchFamily="34" charset="0"/>
              <a:buNone/>
            </a:pPr>
            <a:r>
              <a:rPr lang="tr-TR" altLang="tr-TR" sz="2200" dirty="0" smtClean="0"/>
              <a:t>- Karaciğer </a:t>
            </a:r>
            <a:r>
              <a:rPr lang="tr-TR" altLang="tr-TR" sz="2200" dirty="0" err="1"/>
              <a:t>lojunda</a:t>
            </a:r>
            <a:r>
              <a:rPr lang="tr-TR" altLang="tr-TR" sz="2200" dirty="0"/>
              <a:t> ağrı</a:t>
            </a:r>
          </a:p>
        </p:txBody>
      </p:sp>
      <p:sp>
        <p:nvSpPr>
          <p:cNvPr id="52227" name="Rectangle 1026"/>
          <p:cNvSpPr>
            <a:spLocks noChangeArrowheads="1"/>
          </p:cNvSpPr>
          <p:nvPr/>
        </p:nvSpPr>
        <p:spPr bwMode="auto">
          <a:xfrm>
            <a:off x="914400" y="15573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tr-TR" altLang="tr-TR" sz="2400" b="1"/>
              <a:t>Kliniği ağır hastalarda</a:t>
            </a:r>
            <a:endParaRPr lang="en-US" altLang="tr-TR" sz="2400" b="1"/>
          </a:p>
        </p:txBody>
      </p:sp>
      <p:sp>
        <p:nvSpPr>
          <p:cNvPr id="52228" name="Rectangle 1026"/>
          <p:cNvSpPr>
            <a:spLocks noChangeArrowheads="1"/>
          </p:cNvSpPr>
          <p:nvPr/>
        </p:nvSpPr>
        <p:spPr bwMode="auto">
          <a:xfrm>
            <a:off x="395288" y="9080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tr-TR" altLang="tr-TR" sz="2800" b="1" dirty="0"/>
              <a:t>KKKA </a:t>
            </a:r>
            <a:r>
              <a:rPr lang="tr-TR" altLang="tr-TR" sz="2800" b="1" dirty="0" smtClean="0"/>
              <a:t>Belirtiler-2</a:t>
            </a:r>
            <a:endParaRPr lang="en-US" alt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5537810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1187450" y="2565400"/>
            <a:ext cx="513715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lvl="1" indent="-349250" eaLnBrk="1" hangingPunct="1">
              <a:spcBef>
                <a:spcPts val="600"/>
              </a:spcBef>
              <a:spcAft>
                <a:spcPts val="600"/>
              </a:spcAft>
              <a:buSzPct val="150000"/>
              <a:buFont typeface="Arial" pitchFamily="34" charset="0"/>
              <a:buChar char="•"/>
            </a:pPr>
            <a:r>
              <a:rPr lang="tr-TR" altLang="tr-TR" sz="2200"/>
              <a:t>Koma</a:t>
            </a:r>
          </a:p>
          <a:p>
            <a:pPr marL="365125" lvl="1" indent="-349250" eaLnBrk="1" hangingPunct="1">
              <a:spcBef>
                <a:spcPts val="600"/>
              </a:spcBef>
              <a:spcAft>
                <a:spcPts val="600"/>
              </a:spcAft>
              <a:buSzPct val="150000"/>
              <a:buFont typeface="Arial" pitchFamily="34" charset="0"/>
              <a:buChar char="•"/>
            </a:pPr>
            <a:r>
              <a:rPr lang="tr-TR" altLang="tr-TR" sz="2200"/>
              <a:t>Şok</a:t>
            </a:r>
          </a:p>
          <a:p>
            <a:pPr marL="365125" lvl="1" indent="-349250" eaLnBrk="1" hangingPunct="1">
              <a:spcBef>
                <a:spcPts val="600"/>
              </a:spcBef>
              <a:spcAft>
                <a:spcPts val="600"/>
              </a:spcAft>
              <a:buSzPct val="150000"/>
              <a:buFont typeface="Arial" pitchFamily="34" charset="0"/>
              <a:buChar char="•"/>
            </a:pPr>
            <a:r>
              <a:rPr lang="tr-TR" altLang="tr-TR" sz="2200"/>
              <a:t>Multiple organ yetmezliği</a:t>
            </a:r>
          </a:p>
          <a:p>
            <a:pPr marL="365125" lvl="1" indent="-349250" eaLnBrk="1" hangingPunct="1">
              <a:spcBef>
                <a:spcPts val="600"/>
              </a:spcBef>
              <a:spcAft>
                <a:spcPts val="600"/>
              </a:spcAft>
              <a:buSzPct val="150000"/>
              <a:buFont typeface="Arial" pitchFamily="34" charset="0"/>
              <a:buChar char="•"/>
            </a:pPr>
            <a:r>
              <a:rPr lang="tr-TR" altLang="tr-TR" sz="2200"/>
              <a:t>Ölüm</a:t>
            </a:r>
          </a:p>
        </p:txBody>
      </p:sp>
      <p:sp>
        <p:nvSpPr>
          <p:cNvPr id="53251" name="Rectangle 1026"/>
          <p:cNvSpPr>
            <a:spLocks noChangeArrowheads="1"/>
          </p:cNvSpPr>
          <p:nvPr/>
        </p:nvSpPr>
        <p:spPr bwMode="auto">
          <a:xfrm>
            <a:off x="-1260475" y="14843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tr-TR" altLang="tr-TR" sz="2800" b="1"/>
              <a:t>Terminal dönemde</a:t>
            </a:r>
            <a:endParaRPr lang="en-US" altLang="tr-TR" sz="2800" b="1"/>
          </a:p>
        </p:txBody>
      </p:sp>
      <p:sp>
        <p:nvSpPr>
          <p:cNvPr id="53252" name="Rectangle 1026"/>
          <p:cNvSpPr>
            <a:spLocks noChangeArrowheads="1"/>
          </p:cNvSpPr>
          <p:nvPr/>
        </p:nvSpPr>
        <p:spPr bwMode="auto">
          <a:xfrm>
            <a:off x="395288" y="9080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tr-TR" altLang="tr-TR" sz="2800" b="1" dirty="0"/>
              <a:t>KKKA </a:t>
            </a:r>
            <a:r>
              <a:rPr lang="tr-TR" altLang="tr-TR" sz="2800" b="1" dirty="0" smtClean="0"/>
              <a:t>Belirtiler-3</a:t>
            </a:r>
            <a:endParaRPr lang="en-US" altLang="tr-TR" sz="2800" b="1" dirty="0"/>
          </a:p>
        </p:txBody>
      </p:sp>
      <p:pic>
        <p:nvPicPr>
          <p:cNvPr id="53253" name="Resim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625" y="2540000"/>
            <a:ext cx="2724150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349919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025724" y="1268760"/>
            <a:ext cx="59506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tr-TR" altLang="tr-TR" sz="2800" b="1" dirty="0"/>
              <a:t>Hastane </a:t>
            </a:r>
            <a:r>
              <a:rPr lang="tr-TR" altLang="tr-TR" sz="2800" b="1" dirty="0" smtClean="0"/>
              <a:t>Yönetiminin Görevleri </a:t>
            </a:r>
            <a:r>
              <a:rPr lang="tr-TR" altLang="tr-TR" sz="2800" b="1" dirty="0"/>
              <a:t>-</a:t>
            </a:r>
            <a:r>
              <a:rPr lang="tr-TR" altLang="tr-TR" sz="2800" b="1" dirty="0" smtClean="0"/>
              <a:t>1</a:t>
            </a:r>
            <a:endParaRPr lang="tr-TR" altLang="tr-TR" sz="2800" b="1" dirty="0"/>
          </a:p>
        </p:txBody>
      </p:sp>
      <p:sp>
        <p:nvSpPr>
          <p:cNvPr id="3" name="Dikdörtgen 2"/>
          <p:cNvSpPr/>
          <p:nvPr/>
        </p:nvSpPr>
        <p:spPr>
          <a:xfrm>
            <a:off x="827584" y="2025539"/>
            <a:ext cx="8064896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tr-TR" altLang="tr-TR" sz="2400" dirty="0"/>
              <a:t>Hastalar için uygun hasta odaları hazırlanmalı</a:t>
            </a:r>
          </a:p>
          <a:p>
            <a:pPr marL="342900" indent="-342900" eaLnBrk="1" hangingPunct="1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tr-TR" altLang="tr-TR" sz="2400" dirty="0"/>
              <a:t>Hastane çalışanlarının eğitimi</a:t>
            </a:r>
          </a:p>
          <a:p>
            <a:pPr marL="342900" indent="-342900" eaLnBrk="1" hangingPunct="1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tr-TR" altLang="tr-TR" sz="2400" dirty="0"/>
              <a:t>Enfeksiyon Kontrol Komitesi aktif olmalı</a:t>
            </a:r>
          </a:p>
          <a:p>
            <a:pPr marL="342900" indent="-342900" eaLnBrk="1" hangingPunct="1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tr-TR" altLang="tr-TR" sz="2400" dirty="0"/>
              <a:t>Uygun yerlere uyarıcı levha asılmalı</a:t>
            </a:r>
          </a:p>
          <a:p>
            <a:pPr marL="342900" indent="-342900" eaLnBrk="1" hangingPunct="1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tr-TR" altLang="tr-TR" sz="2400" dirty="0"/>
              <a:t>Ziyaretçi-hasta teması önlenmeli (kontrollü ziyarete izin verilebilir)</a:t>
            </a:r>
          </a:p>
        </p:txBody>
      </p:sp>
    </p:spTree>
    <p:extLst>
      <p:ext uri="{BB962C8B-B14F-4D97-AF65-F5344CB8AC3E}">
        <p14:creationId xmlns:p14="http://schemas.microsoft.com/office/powerpoint/2010/main" val="12703019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339752" y="1124744"/>
            <a:ext cx="51195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tr-TR" altLang="tr-TR" sz="2400" b="1" dirty="0"/>
              <a:t>Hastane </a:t>
            </a:r>
            <a:r>
              <a:rPr lang="tr-TR" altLang="tr-TR" sz="2400" b="1" dirty="0" smtClean="0"/>
              <a:t>Yönetiminin Görevleri -2</a:t>
            </a:r>
            <a:endParaRPr lang="tr-TR" altLang="tr-TR" sz="2400" b="1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755576" y="1684337"/>
            <a:ext cx="8208912" cy="51736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70000"/>
              </a:lnSpc>
            </a:pPr>
            <a:r>
              <a:rPr lang="tr-TR" alt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Evrensel korunma önlemleri için gerekli olan malzemeler (eldiven, maske, vb.) eksiksiz olarak tedarik edilmeli</a:t>
            </a:r>
          </a:p>
          <a:p>
            <a:pPr eaLnBrk="1" hangingPunct="1">
              <a:lnSpc>
                <a:spcPct val="170000"/>
              </a:lnSpc>
            </a:pPr>
            <a:r>
              <a:rPr lang="tr-TR" alt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Hasta odalarının, malzemelerin ve hastaya ait dışkı, idrar ve vücut sıvılarının uygun dezenfeksiyonu ve atılımı sağlanmalı </a:t>
            </a:r>
          </a:p>
        </p:txBody>
      </p:sp>
    </p:spTree>
    <p:extLst>
      <p:ext uri="{BB962C8B-B14F-4D97-AF65-F5344CB8AC3E}">
        <p14:creationId xmlns:p14="http://schemas.microsoft.com/office/powerpoint/2010/main" val="42131733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971600" y="2276872"/>
            <a:ext cx="7488237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tr-TR" altLang="tr-TR" dirty="0" smtClean="0">
                <a:solidFill>
                  <a:schemeClr val="accent3">
                    <a:lumMod val="50000"/>
                  </a:schemeClr>
                </a:solidFill>
              </a:rPr>
              <a:t>Bu </a:t>
            </a:r>
            <a:r>
              <a:rPr lang="tr-TR" altLang="tr-TR" dirty="0">
                <a:solidFill>
                  <a:schemeClr val="accent3">
                    <a:lumMod val="50000"/>
                  </a:schemeClr>
                </a:solidFill>
              </a:rPr>
              <a:t>bilgilendirme slayt setinin hazırlanmasında emeği geçen </a:t>
            </a:r>
            <a:r>
              <a:rPr lang="tr-TR" altLang="tr-TR" dirty="0" smtClean="0">
                <a:solidFill>
                  <a:schemeClr val="accent3">
                    <a:lumMod val="50000"/>
                  </a:schemeClr>
                </a:solidFill>
              </a:rPr>
              <a:t>Cumhuriyet Üniversitesi Tıp Fakültesi Öğretim Üyesi Sayın Prof. Dr. Nazif ELALDI ve Bakanlığımız Kırım </a:t>
            </a:r>
            <a:r>
              <a:rPr lang="tr-TR" altLang="tr-TR" dirty="0">
                <a:solidFill>
                  <a:schemeClr val="accent3">
                    <a:lumMod val="50000"/>
                  </a:schemeClr>
                </a:solidFill>
              </a:rPr>
              <a:t>Kongo Kanamalı Ateşi Bilim Kurulu üyelerine teşekkürlerimizi sunarız.</a:t>
            </a:r>
            <a:endParaRPr lang="fr-FR" altLang="tr-TR" sz="1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339752" y="1124744"/>
            <a:ext cx="51195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tr-TR" altLang="tr-TR" sz="2400" b="1" dirty="0"/>
              <a:t>Hastane </a:t>
            </a:r>
            <a:r>
              <a:rPr lang="tr-TR" altLang="tr-TR" sz="2400" b="1" dirty="0" smtClean="0"/>
              <a:t>Yönetiminin Görevleri-3</a:t>
            </a:r>
            <a:endParaRPr lang="tr-TR" altLang="tr-TR" sz="2400" b="1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539552" y="1772816"/>
            <a:ext cx="8229600" cy="434498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60000"/>
              </a:lnSpc>
            </a:pPr>
            <a:r>
              <a:rPr lang="tr-TR" alt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Hastaların gerek hastane içi gerekse hastane dışı nakillerinde gerekli önlemler alınmalı </a:t>
            </a:r>
          </a:p>
          <a:p>
            <a:pPr eaLnBrk="1" hangingPunct="1">
              <a:lnSpc>
                <a:spcPct val="160000"/>
              </a:lnSpc>
            </a:pPr>
            <a:r>
              <a:rPr lang="tr-TR" alt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Hastalıktan ölenler, usulüne uygun olarak yıkanmalı, kefenlenmeli ve durumdan İl Halk Sağlığı Müdürlükleri haberdar edilmeli</a:t>
            </a:r>
          </a:p>
        </p:txBody>
      </p:sp>
    </p:spTree>
    <p:extLst>
      <p:ext uri="{BB962C8B-B14F-4D97-AF65-F5344CB8AC3E}">
        <p14:creationId xmlns:p14="http://schemas.microsoft.com/office/powerpoint/2010/main" val="41398439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1" name="Picture 5" descr="http://t1.gstatic.com/images?q=tbn:ANd9GcTGnbgWmiDdKO776QKf5vKD_VfVLKY3kbZUjxpmQJKH15b8ehrNug&amp;t=1"/>
          <p:cNvPicPr>
            <a:picLocks noChangeAspect="1" noChangeArrowheads="1"/>
          </p:cNvPicPr>
          <p:nvPr/>
        </p:nvPicPr>
        <p:blipFill>
          <a:blip r:embed="rId2" cstate="print"/>
          <a:srcRect b="19550"/>
          <a:stretch>
            <a:fillRect/>
          </a:stretch>
        </p:blipFill>
        <p:spPr bwMode="auto">
          <a:xfrm>
            <a:off x="6084168" y="5031922"/>
            <a:ext cx="1690688" cy="134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738188" y="164782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tr-TR" sz="2200" kern="0" dirty="0"/>
              <a:t>Hastanın izolasyonu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tr-TR" sz="2200" kern="0" dirty="0"/>
              <a:t>Temas izolasyon önlemleri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tr-TR" sz="2200" kern="0" dirty="0"/>
              <a:t>Damlacık izolasyonu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tr-TR" sz="2200" kern="0" dirty="0" err="1"/>
              <a:t>Kontamine</a:t>
            </a:r>
            <a:r>
              <a:rPr lang="tr-TR" sz="2200" kern="0" dirty="0"/>
              <a:t> alet, ekipman ve yüzey dezenfeksiyonu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tr-TR" sz="2200" kern="0" dirty="0"/>
              <a:t>Tıbbi atıkların dezenfeksiyonu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tr-TR" sz="2200" kern="0" dirty="0"/>
              <a:t>Cenazenin güvenli hazırlanması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tr-TR" sz="2200" kern="0" dirty="0"/>
              <a:t>Hastane personeli ve hasta yakınlarının bilgilendirilmesi</a:t>
            </a:r>
          </a:p>
        </p:txBody>
      </p:sp>
      <p:sp>
        <p:nvSpPr>
          <p:cNvPr id="73733" name="Dikdörtgen 9"/>
          <p:cNvSpPr>
            <a:spLocks noChangeArrowheads="1"/>
          </p:cNvSpPr>
          <p:nvPr/>
        </p:nvSpPr>
        <p:spPr bwMode="auto">
          <a:xfrm>
            <a:off x="3175" y="1125538"/>
            <a:ext cx="896461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tr-TR" altLang="tr-TR" sz="2800" b="1"/>
              <a:t>Korunma Önlemleri </a:t>
            </a:r>
          </a:p>
        </p:txBody>
      </p:sp>
    </p:spTree>
    <p:extLst>
      <p:ext uri="{BB962C8B-B14F-4D97-AF65-F5344CB8AC3E}">
        <p14:creationId xmlns:p14="http://schemas.microsoft.com/office/powerpoint/2010/main" val="208909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42988" y="1711325"/>
            <a:ext cx="7186612" cy="4886027"/>
          </a:xfrm>
        </p:spPr>
        <p:txBody>
          <a:bodyPr>
            <a:normAutofit lnSpcReduction="10000"/>
          </a:bodyPr>
          <a:lstStyle/>
          <a:p>
            <a:pPr algn="just"/>
            <a:r>
              <a:rPr lang="tr-TR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>Hastalar imkan varsa negatif basınçlı, yoksa tek kişilik odalara yatırılmalı</a:t>
            </a:r>
          </a:p>
          <a:p>
            <a:pPr marL="457200" lvl="1" indent="0" algn="just">
              <a:buNone/>
            </a:pPr>
            <a:r>
              <a:rPr lang="tr-TR" alt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Tuvaletli </a:t>
            </a:r>
            <a:r>
              <a:rPr lang="tr-TR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>tek kişilik oda</a:t>
            </a:r>
          </a:p>
          <a:p>
            <a:pPr algn="just"/>
            <a:r>
              <a:rPr lang="tr-TR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>Koğuşta yatırılacaksa </a:t>
            </a:r>
            <a:r>
              <a:rPr lang="tr-TR" alt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kohort</a:t>
            </a:r>
            <a:r>
              <a:rPr lang="tr-TR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uygulanmalı</a:t>
            </a:r>
          </a:p>
          <a:p>
            <a:pPr lvl="1" algn="just">
              <a:buFontTx/>
              <a:buChar char="-"/>
            </a:pPr>
            <a:r>
              <a:rPr lang="tr-TR" alt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Pozitif </a:t>
            </a:r>
            <a:r>
              <a:rPr lang="tr-TR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>basınçlı havalandırma </a:t>
            </a:r>
            <a:r>
              <a:rPr lang="tr-TR" alt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olmamalı</a:t>
            </a:r>
          </a:p>
          <a:p>
            <a:pPr lvl="1" algn="just">
              <a:buFontTx/>
              <a:buChar char="-"/>
            </a:pPr>
            <a:r>
              <a:rPr lang="tr-TR" alt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Pencereler </a:t>
            </a:r>
            <a:r>
              <a:rPr lang="tr-TR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>açık olmamalı, oda cereyan </a:t>
            </a:r>
            <a:r>
              <a:rPr lang="tr-TR" alt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yapmamalı</a:t>
            </a:r>
          </a:p>
          <a:p>
            <a:pPr lvl="1" algn="just">
              <a:buFontTx/>
              <a:buChar char="-"/>
            </a:pPr>
            <a:r>
              <a:rPr lang="tr-TR" alt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Tuvaletler/lavabolar </a:t>
            </a:r>
            <a:r>
              <a:rPr lang="tr-TR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>bu hastalara özgü ve ayrı </a:t>
            </a:r>
            <a:r>
              <a:rPr lang="tr-TR" alt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olmalı</a:t>
            </a:r>
          </a:p>
          <a:p>
            <a:pPr lvl="1" algn="just">
              <a:buFontTx/>
              <a:buChar char="-"/>
            </a:pPr>
            <a:r>
              <a:rPr lang="tr-TR" alt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Mümkünse </a:t>
            </a:r>
            <a:r>
              <a:rPr lang="tr-TR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>bu hastalara bakım veren sağlık personeli ayrı </a:t>
            </a:r>
            <a:r>
              <a:rPr lang="tr-TR" alt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olmalı</a:t>
            </a:r>
          </a:p>
          <a:p>
            <a:pPr lvl="1" algn="just">
              <a:buFontTx/>
              <a:buChar char="-"/>
            </a:pPr>
            <a:r>
              <a:rPr lang="tr-TR" alt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Tıbbi </a:t>
            </a:r>
            <a:r>
              <a:rPr lang="tr-TR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>ekipmanlar ayrı olmalı</a:t>
            </a:r>
          </a:p>
        </p:txBody>
      </p:sp>
      <p:sp>
        <p:nvSpPr>
          <p:cNvPr id="74757" name="Dikdörtgen 5"/>
          <p:cNvSpPr>
            <a:spLocks noChangeArrowheads="1"/>
          </p:cNvSpPr>
          <p:nvPr/>
        </p:nvSpPr>
        <p:spPr bwMode="auto">
          <a:xfrm>
            <a:off x="179388" y="908720"/>
            <a:ext cx="896461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tr-TR" altLang="tr-TR" sz="2800" b="1" dirty="0"/>
              <a:t>İzolasyon </a:t>
            </a:r>
            <a:r>
              <a:rPr lang="tr-TR" altLang="tr-TR" sz="2800" b="1" dirty="0" smtClean="0"/>
              <a:t>Önlemleri-1 </a:t>
            </a:r>
            <a:endParaRPr lang="tr-TR" alt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99966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71600" y="1340768"/>
            <a:ext cx="7633468" cy="5040560"/>
          </a:xfrm>
        </p:spPr>
        <p:txBody>
          <a:bodyPr>
            <a:noAutofit/>
          </a:bodyPr>
          <a:lstStyle/>
          <a:p>
            <a:pPr>
              <a:lnSpc>
                <a:spcPct val="160000"/>
              </a:lnSpc>
              <a:defRPr/>
            </a:pPr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Hastaya cerrahi maske takılmalı ve 4-5 saatte bir, kirlenme durumunda daha sık değiştirilmeli</a:t>
            </a:r>
          </a:p>
          <a:p>
            <a:pPr>
              <a:lnSpc>
                <a:spcPct val="160000"/>
              </a:lnSpc>
              <a:defRPr/>
            </a:pPr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Hasta el dezenfeksiyonu ve </a:t>
            </a:r>
            <a:r>
              <a:rPr lang="tr-T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öksürük </a:t>
            </a:r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konusunda eğitilmeli</a:t>
            </a:r>
          </a:p>
          <a:p>
            <a:pPr>
              <a:lnSpc>
                <a:spcPct val="160000"/>
              </a:lnSpc>
              <a:defRPr/>
            </a:pPr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Hastanın temas ettiği yüzeyler sık sık temizlenmeli</a:t>
            </a:r>
          </a:p>
          <a:p>
            <a:pPr>
              <a:lnSpc>
                <a:spcPct val="160000"/>
              </a:lnSpc>
              <a:defRPr/>
            </a:pPr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Hasta tuvalet ve lavaboyu kullandıktan sonra temizlik yapılmalı</a:t>
            </a:r>
          </a:p>
          <a:p>
            <a:pPr>
              <a:lnSpc>
                <a:spcPct val="160000"/>
              </a:lnSpc>
              <a:defRPr/>
            </a:pPr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Hastalara refakatçi ve ziyaretçi alınmamalı</a:t>
            </a:r>
          </a:p>
          <a:p>
            <a:pPr>
              <a:lnSpc>
                <a:spcPct val="160000"/>
              </a:lnSpc>
              <a:defRPr/>
            </a:pPr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Hastalar mümkün olduğunca odalarından çıkarılmamalı, çıkarılacaksa maske takılmalı</a:t>
            </a:r>
          </a:p>
          <a:p>
            <a:pPr>
              <a:lnSpc>
                <a:spcPct val="160000"/>
              </a:lnSpc>
              <a:defRPr/>
            </a:pPr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Hasta odasında </a:t>
            </a:r>
            <a:r>
              <a:rPr lang="tr-TR" sz="1800" dirty="0" err="1">
                <a:latin typeface="Arial" panose="020B0604020202020204" pitchFamily="34" charset="0"/>
                <a:cs typeface="Arial" panose="020B0604020202020204" pitchFamily="34" charset="0"/>
              </a:rPr>
              <a:t>enfekte</a:t>
            </a:r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 atık kovası ve el dezenfektanı bulundurulmalı</a:t>
            </a:r>
          </a:p>
          <a:p>
            <a:pPr>
              <a:lnSpc>
                <a:spcPct val="160000"/>
              </a:lnSpc>
              <a:defRPr/>
            </a:pPr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Hasta odasına giriş ve çıkışlar </a:t>
            </a:r>
            <a:r>
              <a:rPr lang="tr-T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en aza indirilmeli</a:t>
            </a:r>
            <a:endParaRPr lang="tr-T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60000"/>
              </a:lnSpc>
              <a:defRPr/>
            </a:pPr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Hastaya müdahale ve girişim </a:t>
            </a:r>
            <a:r>
              <a:rPr lang="tr-T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en aza indirilmeli                                                                  </a:t>
            </a:r>
            <a:endParaRPr lang="tr-T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757" name="Dikdörtgen 5"/>
          <p:cNvSpPr>
            <a:spLocks noChangeArrowheads="1"/>
          </p:cNvSpPr>
          <p:nvPr/>
        </p:nvSpPr>
        <p:spPr bwMode="auto">
          <a:xfrm>
            <a:off x="179388" y="908720"/>
            <a:ext cx="896461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tr-TR" altLang="tr-TR" sz="2800" b="1" dirty="0"/>
              <a:t>İzolasyon </a:t>
            </a:r>
            <a:r>
              <a:rPr lang="tr-TR" altLang="tr-TR" sz="2800" b="1" dirty="0" smtClean="0"/>
              <a:t>Önlemleri-2 </a:t>
            </a:r>
            <a:endParaRPr lang="tr-TR" alt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284298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16013" y="1557338"/>
            <a:ext cx="7113587" cy="4525962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tr-TR" altLang="tr-TR" sz="2200" dirty="0" smtClean="0">
                <a:latin typeface="Arial" pitchFamily="34" charset="0"/>
                <a:cs typeface="Arial" pitchFamily="34" charset="0"/>
              </a:rPr>
              <a:t>Hastaya bakım veren tüm sağlık personeli</a:t>
            </a:r>
          </a:p>
          <a:p>
            <a:pPr eaLnBrk="1" hangingPunct="1">
              <a:lnSpc>
                <a:spcPct val="150000"/>
              </a:lnSpc>
            </a:pPr>
            <a:r>
              <a:rPr lang="tr-TR" altLang="tr-TR" sz="2200" dirty="0" smtClean="0">
                <a:latin typeface="Arial" pitchFamily="34" charset="0"/>
                <a:cs typeface="Arial" pitchFamily="34" charset="0"/>
              </a:rPr>
              <a:t>Temizlik personeli	</a:t>
            </a:r>
          </a:p>
          <a:p>
            <a:pPr eaLnBrk="1" hangingPunct="1">
              <a:lnSpc>
                <a:spcPct val="150000"/>
              </a:lnSpc>
            </a:pPr>
            <a:r>
              <a:rPr lang="tr-TR" altLang="tr-TR" sz="2200" dirty="0" err="1" smtClean="0">
                <a:latin typeface="Arial" pitchFamily="34" charset="0"/>
                <a:cs typeface="Arial" pitchFamily="34" charset="0"/>
              </a:rPr>
              <a:t>Laboratuvar</a:t>
            </a:r>
            <a:r>
              <a:rPr lang="tr-TR" altLang="tr-TR" sz="2200" dirty="0" smtClean="0">
                <a:latin typeface="Arial" pitchFamily="34" charset="0"/>
                <a:cs typeface="Arial" pitchFamily="34" charset="0"/>
              </a:rPr>
              <a:t> çalışanları</a:t>
            </a:r>
          </a:p>
          <a:p>
            <a:pPr eaLnBrk="1" hangingPunct="1">
              <a:lnSpc>
                <a:spcPct val="150000"/>
              </a:lnSpc>
            </a:pPr>
            <a:r>
              <a:rPr lang="tr-TR" altLang="tr-TR" sz="2200" dirty="0" smtClean="0">
                <a:latin typeface="Arial" pitchFamily="34" charset="0"/>
                <a:cs typeface="Arial" pitchFamily="34" charset="0"/>
              </a:rPr>
              <a:t>Tıbbi atık personeli</a:t>
            </a:r>
          </a:p>
          <a:p>
            <a:pPr eaLnBrk="1" hangingPunct="1">
              <a:lnSpc>
                <a:spcPct val="150000"/>
              </a:lnSpc>
            </a:pPr>
            <a:r>
              <a:rPr lang="tr-TR" altLang="tr-TR" sz="2200" dirty="0" smtClean="0">
                <a:latin typeface="Arial" pitchFamily="34" charset="0"/>
                <a:cs typeface="Arial" pitchFamily="34" charset="0"/>
              </a:rPr>
              <a:t>Çamaşırhanede çalışanlar </a:t>
            </a:r>
          </a:p>
          <a:p>
            <a:pPr eaLnBrk="1" hangingPunct="1">
              <a:lnSpc>
                <a:spcPct val="150000"/>
              </a:lnSpc>
            </a:pPr>
            <a:r>
              <a:rPr lang="tr-TR" altLang="tr-TR" sz="2200" dirty="0" smtClean="0">
                <a:latin typeface="Arial" pitchFamily="34" charset="0"/>
                <a:cs typeface="Arial" pitchFamily="34" charset="0"/>
              </a:rPr>
              <a:t>Cenaze ile uğraşanlar</a:t>
            </a:r>
          </a:p>
          <a:p>
            <a:pPr eaLnBrk="1" hangingPunct="1">
              <a:lnSpc>
                <a:spcPct val="150000"/>
              </a:lnSpc>
            </a:pPr>
            <a:r>
              <a:rPr lang="tr-TR" altLang="tr-TR" sz="2200" dirty="0" smtClean="0">
                <a:latin typeface="Arial" pitchFamily="34" charset="0"/>
                <a:cs typeface="Arial" pitchFamily="34" charset="0"/>
              </a:rPr>
              <a:t>Hasta yakınları tarafından alınmalıdır.</a:t>
            </a:r>
          </a:p>
        </p:txBody>
      </p:sp>
      <p:pic>
        <p:nvPicPr>
          <p:cNvPr id="75780" name="Picture 2" descr="http://t1.gstatic.com/images?q=tbn:ANd9GcSnRIG-HXZsykN5lUhZc1ye3jhzKW4cMukwmIgGPiJiFpFHzo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2852936"/>
            <a:ext cx="1271587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2" name="Dikdörtgen 8"/>
          <p:cNvSpPr>
            <a:spLocks noChangeArrowheads="1"/>
          </p:cNvSpPr>
          <p:nvPr/>
        </p:nvSpPr>
        <p:spPr bwMode="auto">
          <a:xfrm>
            <a:off x="179388" y="981075"/>
            <a:ext cx="89646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tr-TR" altLang="tr-TR" sz="2800" b="1" dirty="0" smtClean="0"/>
              <a:t>Temas Önlemlerini Kimler Almalı?</a:t>
            </a:r>
            <a:endParaRPr lang="tr-TR" alt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111993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4"/>
          <p:cNvSpPr>
            <a:spLocks noChangeArrowheads="1"/>
          </p:cNvSpPr>
          <p:nvPr/>
        </p:nvSpPr>
        <p:spPr bwMode="auto">
          <a:xfrm>
            <a:off x="179387" y="1124744"/>
            <a:ext cx="89646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2800" b="1" dirty="0"/>
              <a:t>Evrensel </a:t>
            </a:r>
            <a:r>
              <a:rPr lang="tr-TR" altLang="tr-TR" sz="2800" b="1" dirty="0" smtClean="0"/>
              <a:t>Önlemler</a:t>
            </a:r>
            <a:endParaRPr lang="tr-TR" altLang="tr-TR" sz="2800" b="1" dirty="0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79388" y="1782763"/>
            <a:ext cx="8785225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 sz="2400" dirty="0"/>
              <a:t>ABD’de CDC geliştirdi (1987), HICPAC uygulamaya başladı (1995) </a:t>
            </a:r>
          </a:p>
          <a:p>
            <a:pPr eaLnBrk="1" hangingPunct="1"/>
            <a:r>
              <a:rPr lang="tr-TR" altLang="tr-TR" sz="2400" dirty="0"/>
              <a:t>Hastalara ait </a:t>
            </a:r>
          </a:p>
          <a:p>
            <a:pPr eaLnBrk="1" hangingPunct="1">
              <a:buFontTx/>
              <a:buNone/>
            </a:pPr>
            <a:r>
              <a:rPr lang="tr-TR" altLang="tr-TR" sz="2400" dirty="0"/>
              <a:t>		- </a:t>
            </a:r>
            <a:r>
              <a:rPr lang="tr-TR" altLang="tr-TR" sz="2400" dirty="0">
                <a:solidFill>
                  <a:srgbClr val="FF0000"/>
                </a:solidFill>
              </a:rPr>
              <a:t>Kan </a:t>
            </a:r>
          </a:p>
          <a:p>
            <a:pPr eaLnBrk="1" hangingPunct="1">
              <a:buFontTx/>
              <a:buNone/>
            </a:pPr>
            <a:r>
              <a:rPr lang="tr-TR" altLang="tr-TR" sz="2400" dirty="0">
                <a:solidFill>
                  <a:srgbClr val="FF0000"/>
                </a:solidFill>
              </a:rPr>
              <a:t>		- Vücut sıvıları (semen, vajinal </a:t>
            </a:r>
            <a:r>
              <a:rPr lang="tr-TR" altLang="tr-TR" sz="2400" dirty="0" err="1">
                <a:solidFill>
                  <a:srgbClr val="FF0000"/>
                </a:solidFill>
              </a:rPr>
              <a:t>sekresyonlar</a:t>
            </a:r>
            <a:r>
              <a:rPr lang="tr-TR" altLang="tr-TR" sz="2400" dirty="0">
                <a:solidFill>
                  <a:srgbClr val="FF0000"/>
                </a:solidFill>
              </a:rPr>
              <a:t>, </a:t>
            </a:r>
            <a:r>
              <a:rPr lang="tr-TR" altLang="tr-TR" sz="2400" dirty="0" smtClean="0">
                <a:solidFill>
                  <a:srgbClr val="FF0000"/>
                </a:solidFill>
              </a:rPr>
              <a:t>BOS </a:t>
            </a:r>
            <a:r>
              <a:rPr lang="tr-TR" altLang="tr-TR" sz="2400" dirty="0">
                <a:solidFill>
                  <a:srgbClr val="FF0000"/>
                </a:solidFill>
              </a:rPr>
              <a:t>v.b.) </a:t>
            </a:r>
          </a:p>
          <a:p>
            <a:pPr eaLnBrk="1" hangingPunct="1">
              <a:buFontTx/>
              <a:buNone/>
            </a:pPr>
            <a:r>
              <a:rPr lang="tr-TR" altLang="tr-TR" sz="2400" dirty="0">
                <a:solidFill>
                  <a:srgbClr val="FF0000"/>
                </a:solidFill>
              </a:rPr>
              <a:t>		- Dokular </a:t>
            </a:r>
            <a:endParaRPr lang="tr-TR" altLang="tr-TR" sz="2400" dirty="0" smtClean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</a:pPr>
            <a:r>
              <a:rPr lang="tr-TR" altLang="tr-TR" sz="2400" dirty="0">
                <a:solidFill>
                  <a:srgbClr val="FF0000"/>
                </a:solidFill>
              </a:rPr>
              <a:t>	</a:t>
            </a:r>
            <a:r>
              <a:rPr lang="tr-TR" altLang="tr-TR" sz="2400" u="sng" dirty="0" smtClean="0"/>
              <a:t>Potansiyel </a:t>
            </a:r>
            <a:r>
              <a:rPr lang="tr-TR" altLang="tr-TR" sz="2400" u="sng" dirty="0" err="1"/>
              <a:t>e</a:t>
            </a:r>
            <a:r>
              <a:rPr lang="tr-TR" altLang="tr-TR" sz="2400" u="sng" dirty="0" err="1" smtClean="0"/>
              <a:t>nfeksiyöz</a:t>
            </a:r>
            <a:r>
              <a:rPr lang="tr-TR" altLang="tr-TR" sz="2400" u="sng" dirty="0" smtClean="0"/>
              <a:t> </a:t>
            </a:r>
            <a:r>
              <a:rPr lang="tr-TR" altLang="tr-TR" sz="2400" u="sng" dirty="0"/>
              <a:t>!!</a:t>
            </a:r>
          </a:p>
        </p:txBody>
      </p:sp>
    </p:spTree>
    <p:extLst>
      <p:ext uri="{BB962C8B-B14F-4D97-AF65-F5344CB8AC3E}">
        <p14:creationId xmlns:p14="http://schemas.microsoft.com/office/powerpoint/2010/main" val="1669764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27088" y="1711325"/>
            <a:ext cx="4176712" cy="4525963"/>
          </a:xfrm>
        </p:spPr>
        <p:txBody>
          <a:bodyPr/>
          <a:lstStyle/>
          <a:p>
            <a:pPr lvl="1" eaLnBrk="1" hangingPunct="1">
              <a:buFont typeface="Arial" pitchFamily="34" charset="0"/>
              <a:buChar char="•"/>
            </a:pPr>
            <a:r>
              <a:rPr lang="tr-TR" altLang="tr-TR" sz="2200" smtClean="0">
                <a:latin typeface="Arial" pitchFamily="34" charset="0"/>
                <a:cs typeface="Arial" pitchFamily="34" charset="0"/>
              </a:rPr>
              <a:t>El yıkama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tr-TR" altLang="tr-TR" sz="2200" smtClean="0">
                <a:latin typeface="Arial" pitchFamily="34" charset="0"/>
                <a:cs typeface="Arial" pitchFamily="34" charset="0"/>
              </a:rPr>
              <a:t>Eldiven giyme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tr-TR" altLang="tr-TR" sz="2200" smtClean="0">
                <a:latin typeface="Arial" pitchFamily="34" charset="0"/>
                <a:cs typeface="Arial" pitchFamily="34" charset="0"/>
              </a:rPr>
              <a:t>Maske takma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tr-TR" altLang="tr-TR" sz="2200" smtClean="0">
                <a:latin typeface="Arial" pitchFamily="34" charset="0"/>
                <a:cs typeface="Arial" pitchFamily="34" charset="0"/>
              </a:rPr>
              <a:t>Gözlük (invaziv işlemde)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tr-TR" altLang="tr-TR" sz="2200" smtClean="0">
                <a:latin typeface="Arial" pitchFamily="34" charset="0"/>
                <a:cs typeface="Arial" pitchFamily="34" charset="0"/>
              </a:rPr>
              <a:t>Koruyucu giysi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tr-TR" altLang="tr-TR" sz="2200" smtClean="0">
                <a:latin typeface="Arial" pitchFamily="34" charset="0"/>
                <a:cs typeface="Arial" pitchFamily="34" charset="0"/>
              </a:rPr>
              <a:t>İğne uçları ve kesici alet güvenliği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tr-TR" altLang="tr-TR" sz="2200" smtClean="0">
                <a:latin typeface="Arial" pitchFamily="34" charset="0"/>
                <a:cs typeface="Arial" pitchFamily="34" charset="0"/>
              </a:rPr>
              <a:t>Yüzey, çarşaf vb temizliği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tr-TR" altLang="tr-TR" sz="2200" smtClean="0">
                <a:latin typeface="Arial" pitchFamily="34" charset="0"/>
                <a:cs typeface="Arial" pitchFamily="34" charset="0"/>
              </a:rPr>
              <a:t>İnvaziv işlemler azaltılmalı</a:t>
            </a:r>
          </a:p>
        </p:txBody>
      </p:sp>
      <p:pic>
        <p:nvPicPr>
          <p:cNvPr id="77828" name="Picture 6" descr="Resim 01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19700" y="1584325"/>
            <a:ext cx="3313113" cy="4414838"/>
          </a:xfrm>
        </p:spPr>
      </p:pic>
      <p:sp>
        <p:nvSpPr>
          <p:cNvPr id="77829" name="Dikdörtgen 5"/>
          <p:cNvSpPr>
            <a:spLocks noChangeArrowheads="1"/>
          </p:cNvSpPr>
          <p:nvPr/>
        </p:nvSpPr>
        <p:spPr bwMode="auto">
          <a:xfrm>
            <a:off x="-9525" y="908050"/>
            <a:ext cx="89646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tr-TR" altLang="tr-TR" sz="2800" b="1" dirty="0"/>
              <a:t>Bariyer </a:t>
            </a:r>
            <a:r>
              <a:rPr lang="tr-TR" altLang="tr-TR" sz="2800" b="1" dirty="0" smtClean="0"/>
              <a:t>Önlemleri</a:t>
            </a:r>
            <a:endParaRPr lang="tr-TR" alt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263134343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5"/>
          <p:cNvSpPr>
            <a:spLocks noChangeArrowheads="1"/>
          </p:cNvSpPr>
          <p:nvPr/>
        </p:nvSpPr>
        <p:spPr bwMode="auto">
          <a:xfrm>
            <a:off x="971550" y="1557338"/>
            <a:ext cx="7848600" cy="452596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tr-TR" altLang="tr-TR" sz="2200" dirty="0" err="1" smtClean="0">
                <a:latin typeface="Arial" panose="020B0604020202020204" pitchFamily="34" charset="0"/>
              </a:rPr>
              <a:t>Enfekte</a:t>
            </a:r>
            <a:r>
              <a:rPr lang="tr-TR" altLang="tr-TR" sz="2200" dirty="0" smtClean="0">
                <a:latin typeface="Arial" panose="020B0604020202020204" pitchFamily="34" charset="0"/>
              </a:rPr>
              <a:t> </a:t>
            </a:r>
            <a:r>
              <a:rPr lang="tr-TR" altLang="tr-TR" sz="2200" dirty="0">
                <a:latin typeface="Arial" panose="020B0604020202020204" pitchFamily="34" charset="0"/>
              </a:rPr>
              <a:t>atıklar ve tekrar kullanılmayacak olan malzemeler yakılarak imha edilmeli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tr-TR" altLang="tr-TR" sz="2200" dirty="0" smtClean="0">
                <a:latin typeface="Arial" panose="020B0604020202020204" pitchFamily="34" charset="0"/>
              </a:rPr>
              <a:t>Dezenfeksiyon </a:t>
            </a:r>
            <a:r>
              <a:rPr lang="tr-TR" altLang="tr-TR" sz="2200" dirty="0">
                <a:latin typeface="Arial" panose="020B0604020202020204" pitchFamily="34" charset="0"/>
              </a:rPr>
              <a:t>işlemlerinde;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tr-TR" altLang="tr-TR" sz="2200" dirty="0" smtClean="0">
                <a:latin typeface="Arial" panose="020B0604020202020204" pitchFamily="34" charset="0"/>
              </a:rPr>
              <a:t>	- Günlük </a:t>
            </a:r>
            <a:r>
              <a:rPr lang="tr-TR" altLang="tr-TR" sz="2200" dirty="0">
                <a:latin typeface="Arial" panose="020B0604020202020204" pitchFamily="34" charset="0"/>
              </a:rPr>
              <a:t>çamaşır suyu çözeltileri </a:t>
            </a:r>
            <a:r>
              <a:rPr lang="tr-TR" altLang="tr-TR" sz="2200" dirty="0" smtClean="0">
                <a:latin typeface="Arial" panose="020B0604020202020204" pitchFamily="34" charset="0"/>
              </a:rPr>
              <a:t>(1/10,  1/100)</a:t>
            </a:r>
            <a:endParaRPr lang="tr-TR" altLang="tr-TR" sz="2200" dirty="0">
              <a:latin typeface="Arial" panose="020B0604020202020204" pitchFamily="34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tr-TR" altLang="tr-TR" sz="2200" dirty="0" smtClean="0">
                <a:latin typeface="Arial" panose="020B0604020202020204" pitchFamily="34" charset="0"/>
              </a:rPr>
              <a:t>	- </a:t>
            </a:r>
            <a:r>
              <a:rPr lang="tr-TR" altLang="tr-TR" sz="2200" dirty="0" err="1" smtClean="0">
                <a:latin typeface="Arial" panose="020B0604020202020204" pitchFamily="34" charset="0"/>
              </a:rPr>
              <a:t>Gluteraldehid</a:t>
            </a:r>
            <a:r>
              <a:rPr lang="tr-TR" altLang="tr-TR" sz="2200" dirty="0" smtClean="0">
                <a:latin typeface="Arial" panose="020B0604020202020204" pitchFamily="34" charset="0"/>
              </a:rPr>
              <a:t> </a:t>
            </a:r>
            <a:r>
              <a:rPr lang="tr-TR" altLang="tr-TR" sz="2200" dirty="0">
                <a:latin typeface="Arial" panose="020B0604020202020204" pitchFamily="34" charset="0"/>
              </a:rPr>
              <a:t>(%2)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tr-TR" altLang="tr-TR" sz="2200" dirty="0" smtClean="0">
                <a:latin typeface="Arial" panose="020B0604020202020204" pitchFamily="34" charset="0"/>
              </a:rPr>
              <a:t>	- Sabun </a:t>
            </a:r>
            <a:endParaRPr lang="tr-TR" altLang="tr-TR" sz="2200" dirty="0">
              <a:latin typeface="Arial" panose="020B0604020202020204" pitchFamily="34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tr-TR" altLang="tr-TR" sz="2200" dirty="0" smtClean="0">
                <a:latin typeface="Arial" panose="020B0604020202020204" pitchFamily="34" charset="0"/>
              </a:rPr>
              <a:t>	- Deterjanlar 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tr-TR" altLang="tr-TR" sz="2200" dirty="0" smtClean="0">
                <a:latin typeface="Arial" panose="020B0604020202020204" pitchFamily="34" charset="0"/>
              </a:rPr>
              <a:t>	- KKKA Virüsü </a:t>
            </a:r>
            <a:r>
              <a:rPr lang="tr-TR" altLang="tr-TR" sz="2200" dirty="0">
                <a:latin typeface="Arial" panose="020B0604020202020204" pitchFamily="34" charset="0"/>
              </a:rPr>
              <a:t>için </a:t>
            </a:r>
            <a:r>
              <a:rPr lang="tr-TR" altLang="tr-TR" sz="2200" dirty="0" smtClean="0">
                <a:latin typeface="Arial" panose="020B0604020202020204" pitchFamily="34" charset="0"/>
              </a:rPr>
              <a:t>etkili diğer dezenfektanlar </a:t>
            </a:r>
            <a:endParaRPr lang="tr-TR" altLang="tr-TR" sz="2200" dirty="0">
              <a:latin typeface="Arial" panose="020B0604020202020204" pitchFamily="34" charset="0"/>
            </a:endParaRPr>
          </a:p>
        </p:txBody>
      </p:sp>
      <p:sp>
        <p:nvSpPr>
          <p:cNvPr id="78852" name="Dikdörtgen 4"/>
          <p:cNvSpPr>
            <a:spLocks noChangeArrowheads="1"/>
          </p:cNvSpPr>
          <p:nvPr/>
        </p:nvSpPr>
        <p:spPr bwMode="auto">
          <a:xfrm>
            <a:off x="152400" y="981075"/>
            <a:ext cx="896461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tr-TR" altLang="tr-TR" sz="2800" b="1" dirty="0" smtClean="0"/>
              <a:t>Dezenfeksiyon-1</a:t>
            </a:r>
            <a:endParaRPr lang="tr-TR" alt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358513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5"/>
          <p:cNvSpPr>
            <a:spLocks noChangeArrowheads="1"/>
          </p:cNvSpPr>
          <p:nvPr/>
        </p:nvSpPr>
        <p:spPr bwMode="auto">
          <a:xfrm>
            <a:off x="971600" y="1988840"/>
            <a:ext cx="7848600" cy="452596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altLang="tr-TR" sz="2400" dirty="0">
                <a:latin typeface="Arial" panose="020B0604020202020204" pitchFamily="34" charset="0"/>
              </a:rPr>
              <a:t>Antiseptik olarak;</a:t>
            </a:r>
          </a:p>
          <a:p>
            <a:pPr lvl="1" eaLnBrk="1" hangingPunct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tr-TR" altLang="tr-TR" sz="2400" dirty="0" err="1" smtClean="0">
                <a:latin typeface="Arial" panose="020B0604020202020204" pitchFamily="34" charset="0"/>
              </a:rPr>
              <a:t>Klorhekzidin</a:t>
            </a:r>
            <a:r>
              <a:rPr lang="tr-TR" altLang="tr-TR" sz="2400" dirty="0" smtClean="0">
                <a:latin typeface="Arial" panose="020B0604020202020204" pitchFamily="34" charset="0"/>
              </a:rPr>
              <a:t> </a:t>
            </a:r>
            <a:r>
              <a:rPr lang="tr-TR" altLang="tr-TR" sz="2400" dirty="0">
                <a:latin typeface="Arial" panose="020B0604020202020204" pitchFamily="34" charset="0"/>
              </a:rPr>
              <a:t>veya İyot bileşikleri de kullanılabilir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altLang="tr-TR" sz="2400" dirty="0">
                <a:latin typeface="Arial" panose="020B0604020202020204" pitchFamily="34" charset="0"/>
              </a:rPr>
              <a:t>Ellerin </a:t>
            </a:r>
            <a:r>
              <a:rPr lang="tr-TR" altLang="tr-TR" sz="2400" dirty="0" err="1">
                <a:latin typeface="Arial" panose="020B0604020202020204" pitchFamily="34" charset="0"/>
              </a:rPr>
              <a:t>dekontaminasyonunda</a:t>
            </a:r>
            <a:r>
              <a:rPr lang="tr-TR" altLang="tr-TR" sz="2400" dirty="0">
                <a:latin typeface="Arial" panose="020B0604020202020204" pitchFamily="34" charset="0"/>
              </a:rPr>
              <a:t>;</a:t>
            </a:r>
          </a:p>
          <a:p>
            <a:pPr lvl="1" eaLnBrk="1" hangingPunct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tr-TR" altLang="tr-TR" sz="2400" dirty="0" err="1" smtClean="0">
                <a:latin typeface="Arial" panose="020B0604020202020204" pitchFamily="34" charset="0"/>
              </a:rPr>
              <a:t>Klorhekzidinli</a:t>
            </a:r>
            <a:r>
              <a:rPr lang="tr-TR" altLang="tr-TR" sz="2400" dirty="0" smtClean="0">
                <a:latin typeface="Arial" panose="020B0604020202020204" pitchFamily="34" charset="0"/>
              </a:rPr>
              <a:t> </a:t>
            </a:r>
            <a:r>
              <a:rPr lang="tr-TR" altLang="tr-TR" sz="2400" dirty="0">
                <a:latin typeface="Arial" panose="020B0604020202020204" pitchFamily="34" charset="0"/>
              </a:rPr>
              <a:t>% 70’lik </a:t>
            </a:r>
            <a:r>
              <a:rPr lang="tr-TR" altLang="tr-TR" sz="2400" dirty="0" err="1">
                <a:latin typeface="Arial" panose="020B0604020202020204" pitchFamily="34" charset="0"/>
              </a:rPr>
              <a:t>izopropil</a:t>
            </a:r>
            <a:r>
              <a:rPr lang="tr-TR" altLang="tr-TR" sz="2400" dirty="0">
                <a:latin typeface="Arial" panose="020B0604020202020204" pitchFamily="34" charset="0"/>
              </a:rPr>
              <a:t> alkol kullanılabilir</a:t>
            </a:r>
          </a:p>
        </p:txBody>
      </p:sp>
      <p:sp>
        <p:nvSpPr>
          <p:cNvPr id="78852" name="Dikdörtgen 4"/>
          <p:cNvSpPr>
            <a:spLocks noChangeArrowheads="1"/>
          </p:cNvSpPr>
          <p:nvPr/>
        </p:nvSpPr>
        <p:spPr bwMode="auto">
          <a:xfrm>
            <a:off x="152400" y="981075"/>
            <a:ext cx="896461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tr-TR" altLang="tr-TR" sz="2800" b="1" dirty="0" smtClean="0"/>
              <a:t>Dezenfeksiyon-2</a:t>
            </a:r>
            <a:endParaRPr lang="tr-TR" alt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211432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5"/>
          <p:cNvSpPr>
            <a:spLocks noChangeArrowheads="1"/>
          </p:cNvSpPr>
          <p:nvPr/>
        </p:nvSpPr>
        <p:spPr bwMode="auto">
          <a:xfrm>
            <a:off x="971600" y="1988840"/>
            <a:ext cx="7848600" cy="452596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lnSpc>
                <a:spcPct val="110000"/>
              </a:lnSpc>
              <a:buNone/>
            </a:pPr>
            <a:r>
              <a:rPr lang="tr-TR" altLang="tr-TR" sz="2400" dirty="0">
                <a:latin typeface="Arial" panose="020B0604020202020204" pitchFamily="34" charset="0"/>
              </a:rPr>
              <a:t>Çamaşır suyundan dezenfeksiyon amacıyla çözelti hazırlamak için; </a:t>
            </a:r>
          </a:p>
          <a:p>
            <a:pPr eaLnBrk="1" hangingPunct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tr-TR" altLang="tr-TR" sz="2400" dirty="0" smtClean="0">
                <a:latin typeface="Arial" panose="020B0604020202020204" pitchFamily="34" charset="0"/>
              </a:rPr>
              <a:t>Hazır </a:t>
            </a:r>
            <a:r>
              <a:rPr lang="tr-TR" altLang="tr-TR" sz="2400" dirty="0">
                <a:latin typeface="Arial" panose="020B0604020202020204" pitchFamily="34" charset="0"/>
              </a:rPr>
              <a:t>çamaşır </a:t>
            </a:r>
            <a:r>
              <a:rPr lang="tr-TR" altLang="tr-TR" sz="2400" dirty="0" smtClean="0">
                <a:latin typeface="Arial" panose="020B0604020202020204" pitchFamily="34" charset="0"/>
              </a:rPr>
              <a:t>suyundan (%</a:t>
            </a:r>
            <a:r>
              <a:rPr lang="tr-TR" altLang="tr-TR" sz="2400" dirty="0">
                <a:latin typeface="Arial" panose="020B0604020202020204" pitchFamily="34" charset="0"/>
              </a:rPr>
              <a:t>5 klor </a:t>
            </a:r>
            <a:r>
              <a:rPr lang="tr-TR" altLang="tr-TR" sz="2400" dirty="0" smtClean="0">
                <a:latin typeface="Arial" panose="020B0604020202020204" pitchFamily="34" charset="0"/>
              </a:rPr>
              <a:t>içeren) ; </a:t>
            </a:r>
          </a:p>
          <a:p>
            <a:pPr lvl="1" eaLnBrk="1" hangingPunct="1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tr-TR" altLang="tr-TR" sz="2400" dirty="0" smtClean="0">
                <a:latin typeface="Arial" panose="020B0604020202020204" pitchFamily="34" charset="0"/>
              </a:rPr>
              <a:t>1/10 (</a:t>
            </a:r>
            <a:r>
              <a:rPr lang="tr-TR" altLang="tr-TR" sz="2400" dirty="0">
                <a:latin typeface="Arial" panose="020B0604020202020204" pitchFamily="34" charset="0"/>
              </a:rPr>
              <a:t>1 birim </a:t>
            </a:r>
            <a:r>
              <a:rPr lang="tr-TR" altLang="tr-TR" sz="2400" dirty="0" smtClean="0">
                <a:latin typeface="Arial" panose="020B0604020202020204" pitchFamily="34" charset="0"/>
              </a:rPr>
              <a:t>çamaşır </a:t>
            </a:r>
            <a:r>
              <a:rPr lang="tr-TR" altLang="tr-TR" sz="2400" dirty="0">
                <a:latin typeface="Arial" panose="020B0604020202020204" pitchFamily="34" charset="0"/>
              </a:rPr>
              <a:t>suyu, 9 birim su)</a:t>
            </a:r>
          </a:p>
          <a:p>
            <a:pPr lvl="1" eaLnBrk="1" hangingPunct="1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tr-TR" altLang="tr-TR" sz="2400" dirty="0" smtClean="0">
                <a:latin typeface="Arial" panose="020B0604020202020204" pitchFamily="34" charset="0"/>
              </a:rPr>
              <a:t>1/100 (</a:t>
            </a:r>
            <a:r>
              <a:rPr lang="tr-TR" altLang="tr-TR" sz="2400" dirty="0">
                <a:latin typeface="Arial" panose="020B0604020202020204" pitchFamily="34" charset="0"/>
              </a:rPr>
              <a:t>1 birim </a:t>
            </a:r>
            <a:r>
              <a:rPr lang="tr-TR" altLang="tr-TR" sz="2400" dirty="0" smtClean="0">
                <a:latin typeface="Arial" panose="020B0604020202020204" pitchFamily="34" charset="0"/>
              </a:rPr>
              <a:t>çamaşır </a:t>
            </a:r>
            <a:r>
              <a:rPr lang="tr-TR" altLang="tr-TR" sz="2400" dirty="0">
                <a:latin typeface="Arial" panose="020B0604020202020204" pitchFamily="34" charset="0"/>
              </a:rPr>
              <a:t>suyu, 99 birim su) </a:t>
            </a:r>
          </a:p>
          <a:p>
            <a:pPr eaLnBrk="1" hangingPunct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tr-TR" altLang="tr-TR" sz="2400" dirty="0" smtClean="0">
                <a:latin typeface="Arial" panose="020B0604020202020204" pitchFamily="34" charset="0"/>
              </a:rPr>
              <a:t>Çözeltiler </a:t>
            </a:r>
            <a:r>
              <a:rPr lang="tr-TR" altLang="tr-TR" sz="2400" dirty="0">
                <a:latin typeface="Arial" panose="020B0604020202020204" pitchFamily="34" charset="0"/>
              </a:rPr>
              <a:t>günlük olarak hazırlanıp kullanılmalı</a:t>
            </a:r>
          </a:p>
        </p:txBody>
      </p:sp>
      <p:sp>
        <p:nvSpPr>
          <p:cNvPr id="78852" name="Dikdörtgen 4"/>
          <p:cNvSpPr>
            <a:spLocks noChangeArrowheads="1"/>
          </p:cNvSpPr>
          <p:nvPr/>
        </p:nvSpPr>
        <p:spPr bwMode="auto">
          <a:xfrm>
            <a:off x="152400" y="981075"/>
            <a:ext cx="896461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tr-TR" altLang="tr-TR" sz="2800" b="1" dirty="0" smtClean="0"/>
              <a:t>Dezenfeksiyon-3</a:t>
            </a:r>
            <a:endParaRPr lang="tr-TR" alt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197665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>
            <a:spLocks noChangeArrowheads="1"/>
          </p:cNvSpPr>
          <p:nvPr/>
        </p:nvSpPr>
        <p:spPr bwMode="auto">
          <a:xfrm>
            <a:off x="1043608" y="1268760"/>
            <a:ext cx="7991475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tr-TR" sz="2800" b="1" dirty="0"/>
              <a:t>İçerik</a:t>
            </a:r>
            <a:endParaRPr lang="tr-TR" sz="2800" dirty="0"/>
          </a:p>
          <a:p>
            <a:pPr eaLnBrk="1" hangingPunct="1">
              <a:lnSpc>
                <a:spcPct val="150000"/>
              </a:lnSpc>
            </a:pPr>
            <a:r>
              <a:rPr lang="tr-TR" sz="2200" dirty="0" smtClean="0"/>
              <a:t>1. Kırım </a:t>
            </a:r>
            <a:r>
              <a:rPr lang="tr-TR" sz="2200" dirty="0"/>
              <a:t>Kongo Kanamalı Ateşi Genel Bilgi</a:t>
            </a:r>
          </a:p>
          <a:p>
            <a:pPr eaLnBrk="1" hangingPunct="1">
              <a:lnSpc>
                <a:spcPct val="150000"/>
              </a:lnSpc>
            </a:pPr>
            <a:r>
              <a:rPr lang="tr-TR" sz="2200" dirty="0" smtClean="0"/>
              <a:t>2. </a:t>
            </a:r>
            <a:r>
              <a:rPr lang="tr-TR" sz="2200" dirty="0"/>
              <a:t>Bulaş Yolları</a:t>
            </a:r>
          </a:p>
          <a:p>
            <a:pPr eaLnBrk="1" hangingPunct="1">
              <a:lnSpc>
                <a:spcPct val="150000"/>
              </a:lnSpc>
            </a:pPr>
            <a:r>
              <a:rPr lang="tr-TR" sz="2200" dirty="0" smtClean="0"/>
              <a:t>3. </a:t>
            </a:r>
            <a:r>
              <a:rPr lang="tr-TR" sz="2200" dirty="0"/>
              <a:t>Risk Grupları</a:t>
            </a:r>
          </a:p>
          <a:p>
            <a:pPr eaLnBrk="1" hangingPunct="1">
              <a:lnSpc>
                <a:spcPct val="150000"/>
              </a:lnSpc>
            </a:pPr>
            <a:r>
              <a:rPr lang="tr-TR" sz="2200" dirty="0" smtClean="0"/>
              <a:t>4. Klinik </a:t>
            </a:r>
          </a:p>
          <a:p>
            <a:pPr eaLnBrk="1" hangingPunct="1">
              <a:lnSpc>
                <a:spcPct val="150000"/>
              </a:lnSpc>
            </a:pPr>
            <a:r>
              <a:rPr lang="tr-TR" sz="2200" dirty="0" smtClean="0"/>
              <a:t>5. Hastane Yönetiminin Görevleri</a:t>
            </a:r>
          </a:p>
          <a:p>
            <a:pPr eaLnBrk="1" hangingPunct="1">
              <a:lnSpc>
                <a:spcPct val="150000"/>
              </a:lnSpc>
            </a:pPr>
            <a:r>
              <a:rPr lang="tr-TR" sz="2200" dirty="0" smtClean="0"/>
              <a:t>6. Korunma, İzolasyon, Laboratuvar </a:t>
            </a:r>
            <a:r>
              <a:rPr lang="tr-TR" sz="2200" dirty="0"/>
              <a:t>Önlemleri</a:t>
            </a:r>
            <a:endParaRPr lang="tr-TR" sz="2200" dirty="0" smtClean="0"/>
          </a:p>
          <a:p>
            <a:pPr eaLnBrk="1" hangingPunct="1">
              <a:lnSpc>
                <a:spcPct val="150000"/>
              </a:lnSpc>
            </a:pPr>
            <a:r>
              <a:rPr lang="tr-TR" sz="2200" dirty="0" smtClean="0"/>
              <a:t>7. Dezenfeksiyon</a:t>
            </a:r>
          </a:p>
          <a:p>
            <a:pPr eaLnBrk="1" hangingPunct="1">
              <a:lnSpc>
                <a:spcPct val="150000"/>
              </a:lnSpc>
            </a:pPr>
            <a:r>
              <a:rPr lang="tr-TR" sz="2200" dirty="0" smtClean="0"/>
              <a:t>8. Cenazelerin Hazırlanması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5"/>
          <p:cNvSpPr>
            <a:spLocks noChangeArrowheads="1"/>
          </p:cNvSpPr>
          <p:nvPr/>
        </p:nvSpPr>
        <p:spPr bwMode="auto">
          <a:xfrm>
            <a:off x="971600" y="1988840"/>
            <a:ext cx="7848600" cy="452596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lnSpc>
                <a:spcPct val="140000"/>
              </a:lnSpc>
              <a:buNone/>
            </a:pPr>
            <a:r>
              <a:rPr lang="tr-TR" altLang="tr-TR" sz="2400" u="sng" dirty="0" smtClean="0">
                <a:latin typeface="Arial" panose="020B0604020202020204" pitchFamily="34" charset="0"/>
              </a:rPr>
              <a:t>1/10’luk </a:t>
            </a:r>
            <a:r>
              <a:rPr lang="tr-TR" altLang="tr-TR" sz="2400" u="sng" dirty="0">
                <a:latin typeface="Arial" panose="020B0604020202020204" pitchFamily="34" charset="0"/>
              </a:rPr>
              <a:t>Çamaşır </a:t>
            </a:r>
            <a:r>
              <a:rPr lang="tr-TR" altLang="tr-TR" sz="2400" u="sng" dirty="0" smtClean="0">
                <a:latin typeface="Arial" panose="020B0604020202020204" pitchFamily="34" charset="0"/>
              </a:rPr>
              <a:t>suyu</a:t>
            </a:r>
            <a:r>
              <a:rPr lang="tr-TR" altLang="tr-TR" sz="2400" dirty="0" smtClean="0">
                <a:latin typeface="Arial" panose="020B0604020202020204" pitchFamily="34" charset="0"/>
              </a:rPr>
              <a:t>;</a:t>
            </a:r>
            <a:endParaRPr lang="tr-TR" altLang="tr-TR" sz="24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tr-TR" altLang="tr-TR" sz="2400" dirty="0" smtClean="0">
                <a:latin typeface="Arial" panose="020B0604020202020204" pitchFamily="34" charset="0"/>
              </a:rPr>
              <a:t>Hasta </a:t>
            </a:r>
            <a:r>
              <a:rPr lang="tr-TR" altLang="tr-TR" sz="2400" dirty="0">
                <a:latin typeface="Arial" panose="020B0604020202020204" pitchFamily="34" charset="0"/>
              </a:rPr>
              <a:t>nakli yapılan araçlar </a:t>
            </a:r>
          </a:p>
          <a:p>
            <a:pPr eaLnBrk="1" hangingPunct="1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tr-TR" altLang="tr-TR" sz="2400" dirty="0">
                <a:latin typeface="Arial" panose="020B0604020202020204" pitchFamily="34" charset="0"/>
              </a:rPr>
              <a:t>Hastaya ait vücut </a:t>
            </a:r>
            <a:r>
              <a:rPr lang="tr-TR" altLang="tr-TR" sz="2400" dirty="0" smtClean="0">
                <a:latin typeface="Arial" panose="020B0604020202020204" pitchFamily="34" charset="0"/>
              </a:rPr>
              <a:t>sıvıları </a:t>
            </a:r>
            <a:endParaRPr lang="tr-TR" altLang="tr-TR" sz="24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tr-TR" altLang="tr-TR" sz="2400" dirty="0">
                <a:latin typeface="Arial" panose="020B0604020202020204" pitchFamily="34" charset="0"/>
              </a:rPr>
              <a:t>İdrar ve dışkı dezenfeksiyonu</a:t>
            </a:r>
          </a:p>
          <a:p>
            <a:pPr eaLnBrk="1" hangingPunct="1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tr-TR" altLang="tr-TR" sz="2400" dirty="0">
                <a:latin typeface="Arial" panose="020B0604020202020204" pitchFamily="34" charset="0"/>
              </a:rPr>
              <a:t>Ceset dezenfeksiyonunda kullanılmalı</a:t>
            </a:r>
          </a:p>
          <a:p>
            <a:pPr eaLnBrk="1" hangingPunct="1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tr-TR" altLang="tr-TR" sz="2400" dirty="0">
                <a:latin typeface="Arial" panose="020B0604020202020204" pitchFamily="34" charset="0"/>
              </a:rPr>
              <a:t>Çözeltinin gözlere ve deriye teması önlenmeli</a:t>
            </a:r>
          </a:p>
        </p:txBody>
      </p:sp>
      <p:sp>
        <p:nvSpPr>
          <p:cNvPr id="78852" name="Dikdörtgen 4"/>
          <p:cNvSpPr>
            <a:spLocks noChangeArrowheads="1"/>
          </p:cNvSpPr>
          <p:nvPr/>
        </p:nvSpPr>
        <p:spPr bwMode="auto">
          <a:xfrm>
            <a:off x="152400" y="981075"/>
            <a:ext cx="896461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tr-TR" altLang="tr-TR" sz="2800" b="1" dirty="0" smtClean="0"/>
              <a:t>Dezenfeksiyon-4</a:t>
            </a:r>
            <a:endParaRPr lang="tr-TR" alt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168367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5"/>
          <p:cNvSpPr>
            <a:spLocks noChangeArrowheads="1"/>
          </p:cNvSpPr>
          <p:nvPr/>
        </p:nvSpPr>
        <p:spPr bwMode="auto">
          <a:xfrm>
            <a:off x="971600" y="1988840"/>
            <a:ext cx="7848600" cy="452596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lnSpc>
                <a:spcPct val="130000"/>
              </a:lnSpc>
              <a:buNone/>
            </a:pPr>
            <a:r>
              <a:rPr lang="tr-TR" altLang="tr-TR" sz="2400" u="sng" dirty="0" smtClean="0">
                <a:latin typeface="Arial" panose="020B0604020202020204" pitchFamily="34" charset="0"/>
              </a:rPr>
              <a:t>1/100’lük </a:t>
            </a:r>
            <a:r>
              <a:rPr lang="tr-TR" altLang="tr-TR" sz="2400" u="sng" dirty="0">
                <a:latin typeface="Arial" panose="020B0604020202020204" pitchFamily="34" charset="0"/>
              </a:rPr>
              <a:t>Çamaşır </a:t>
            </a:r>
            <a:r>
              <a:rPr lang="tr-TR" altLang="tr-TR" sz="2400" u="sng" dirty="0" smtClean="0">
                <a:latin typeface="Arial" panose="020B0604020202020204" pitchFamily="34" charset="0"/>
              </a:rPr>
              <a:t>suyu;</a:t>
            </a:r>
            <a:endParaRPr lang="tr-TR" altLang="tr-TR" sz="2400" u="sng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tr-TR" altLang="tr-TR" sz="2400" dirty="0" smtClean="0">
                <a:latin typeface="Arial" panose="020B0604020202020204" pitchFamily="34" charset="0"/>
              </a:rPr>
              <a:t>Yüzeylerin </a:t>
            </a:r>
            <a:endParaRPr lang="tr-TR" altLang="tr-TR" sz="24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tr-TR" altLang="tr-TR" sz="2400" dirty="0">
                <a:latin typeface="Arial" panose="020B0604020202020204" pitchFamily="34" charset="0"/>
              </a:rPr>
              <a:t>Tıbbi malzemelerin </a:t>
            </a:r>
          </a:p>
          <a:p>
            <a:pPr eaLnBrk="1" hangingPunct="1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tr-TR" altLang="tr-TR" sz="2400" dirty="0">
                <a:latin typeface="Arial" panose="020B0604020202020204" pitchFamily="34" charset="0"/>
              </a:rPr>
              <a:t>Hastaya ait malzemelerin (yatak vs.)</a:t>
            </a:r>
          </a:p>
          <a:p>
            <a:pPr eaLnBrk="1" hangingPunct="1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tr-TR" altLang="tr-TR" sz="2400" dirty="0">
                <a:latin typeface="Arial" panose="020B0604020202020204" pitchFamily="34" charset="0"/>
              </a:rPr>
              <a:t>Tekrar kullanılabilen malzemelerin </a:t>
            </a:r>
            <a:r>
              <a:rPr lang="tr-TR" altLang="tr-TR" sz="2400" dirty="0" smtClean="0">
                <a:latin typeface="Arial" panose="020B0604020202020204" pitchFamily="34" charset="0"/>
              </a:rPr>
              <a:t>(</a:t>
            </a:r>
            <a:r>
              <a:rPr lang="tr-TR" altLang="tr-TR" sz="2400" dirty="0">
                <a:latin typeface="Arial" panose="020B0604020202020204" pitchFamily="34" charset="0"/>
              </a:rPr>
              <a:t>elbise, eldiven, çizme, termometre, </a:t>
            </a:r>
            <a:r>
              <a:rPr lang="tr-TR" altLang="tr-TR" sz="2400" dirty="0" err="1">
                <a:latin typeface="Arial" panose="020B0604020202020204" pitchFamily="34" charset="0"/>
              </a:rPr>
              <a:t>steteskop</a:t>
            </a:r>
            <a:r>
              <a:rPr lang="tr-TR" altLang="tr-TR" sz="2400" dirty="0">
                <a:latin typeface="Arial" panose="020B0604020202020204" pitchFamily="34" charset="0"/>
              </a:rPr>
              <a:t> </a:t>
            </a:r>
            <a:r>
              <a:rPr lang="tr-TR" altLang="tr-TR" sz="2400" dirty="0" err="1" smtClean="0">
                <a:latin typeface="Arial" panose="020B0604020202020204" pitchFamily="34" charset="0"/>
              </a:rPr>
              <a:t>vb</a:t>
            </a:r>
            <a:r>
              <a:rPr lang="tr-TR" altLang="tr-TR" sz="2400" dirty="0" smtClean="0">
                <a:latin typeface="Arial" panose="020B0604020202020204" pitchFamily="34" charset="0"/>
              </a:rPr>
              <a:t>) dezenfeksiyonunda </a:t>
            </a:r>
            <a:r>
              <a:rPr lang="tr-TR" altLang="tr-TR" sz="2400" dirty="0">
                <a:latin typeface="Arial" panose="020B0604020202020204" pitchFamily="34" charset="0"/>
              </a:rPr>
              <a:t>kullanılır !</a:t>
            </a:r>
          </a:p>
        </p:txBody>
      </p:sp>
      <p:sp>
        <p:nvSpPr>
          <p:cNvPr id="78852" name="Dikdörtgen 4"/>
          <p:cNvSpPr>
            <a:spLocks noChangeArrowheads="1"/>
          </p:cNvSpPr>
          <p:nvPr/>
        </p:nvSpPr>
        <p:spPr bwMode="auto">
          <a:xfrm>
            <a:off x="152400" y="981075"/>
            <a:ext cx="896461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tr-TR" altLang="tr-TR" sz="2800" b="1" dirty="0" smtClean="0"/>
              <a:t>Dezenfeksiyon-5</a:t>
            </a:r>
            <a:endParaRPr lang="tr-TR" alt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230880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5"/>
          <p:cNvSpPr>
            <a:spLocks noChangeArrowheads="1"/>
          </p:cNvSpPr>
          <p:nvPr/>
        </p:nvSpPr>
        <p:spPr bwMode="auto">
          <a:xfrm>
            <a:off x="971600" y="1700808"/>
            <a:ext cx="7848600" cy="452596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60000"/>
              </a:lnSpc>
            </a:pPr>
            <a:r>
              <a:rPr lang="tr-TR" altLang="tr-TR" sz="2400" dirty="0">
                <a:latin typeface="Arial" panose="020B0604020202020204" pitchFamily="34" charset="0"/>
              </a:rPr>
              <a:t>Hastalara ait </a:t>
            </a:r>
            <a:r>
              <a:rPr lang="tr-TR" altLang="tr-TR" sz="2400" dirty="0" err="1">
                <a:latin typeface="Arial" panose="020B0604020202020204" pitchFamily="34" charset="0"/>
              </a:rPr>
              <a:t>sekresyon</a:t>
            </a:r>
            <a:r>
              <a:rPr lang="tr-TR" altLang="tr-TR" sz="2400" dirty="0">
                <a:latin typeface="Arial" panose="020B0604020202020204" pitchFamily="34" charset="0"/>
              </a:rPr>
              <a:t>, çıkartılar ve diğer vücut sıvıları atılmadan önce mutlaka 1/10’luk çamaşır suyu ile en az 5 </a:t>
            </a:r>
            <a:r>
              <a:rPr lang="tr-TR" altLang="tr-TR" sz="2400" dirty="0" err="1">
                <a:latin typeface="Arial" panose="020B0604020202020204" pitchFamily="34" charset="0"/>
              </a:rPr>
              <a:t>dk</a:t>
            </a:r>
            <a:r>
              <a:rPr lang="tr-TR" altLang="tr-TR" sz="2400" dirty="0">
                <a:latin typeface="Arial" panose="020B0604020202020204" pitchFamily="34" charset="0"/>
              </a:rPr>
              <a:t> muamele edilmeli</a:t>
            </a:r>
          </a:p>
          <a:p>
            <a:pPr eaLnBrk="1" hangingPunct="1">
              <a:lnSpc>
                <a:spcPct val="160000"/>
              </a:lnSpc>
            </a:pPr>
            <a:r>
              <a:rPr lang="tr-TR" altLang="tr-TR" sz="2400" dirty="0" smtClean="0">
                <a:latin typeface="Arial" panose="020B0604020202020204" pitchFamily="34" charset="0"/>
              </a:rPr>
              <a:t>Tek kullanımlık </a:t>
            </a:r>
            <a:r>
              <a:rPr lang="tr-TR" altLang="tr-TR" sz="2400" dirty="0">
                <a:latin typeface="Arial" panose="020B0604020202020204" pitchFamily="34" charset="0"/>
              </a:rPr>
              <a:t>çamaşır, çarşaf, önlük ve eldivenler çift torbaya konmalı, dışarıdaki torba dezenfekte edilmeli</a:t>
            </a:r>
          </a:p>
          <a:p>
            <a:pPr eaLnBrk="1" hangingPunct="1">
              <a:lnSpc>
                <a:spcPct val="160000"/>
              </a:lnSpc>
            </a:pPr>
            <a:r>
              <a:rPr lang="tr-TR" altLang="tr-TR" sz="2400" dirty="0" err="1">
                <a:latin typeface="Arial" panose="020B0604020202020204" pitchFamily="34" charset="0"/>
              </a:rPr>
              <a:t>Kateter</a:t>
            </a:r>
            <a:r>
              <a:rPr lang="tr-TR" altLang="tr-TR" sz="2400" dirty="0">
                <a:latin typeface="Arial" panose="020B0604020202020204" pitchFamily="34" charset="0"/>
              </a:rPr>
              <a:t> </a:t>
            </a:r>
            <a:r>
              <a:rPr lang="tr-TR" altLang="tr-TR" sz="2400" dirty="0" smtClean="0">
                <a:latin typeface="Arial" panose="020B0604020202020204" pitchFamily="34" charset="0"/>
              </a:rPr>
              <a:t>gibi </a:t>
            </a:r>
            <a:r>
              <a:rPr lang="tr-TR" altLang="tr-TR" sz="2400" dirty="0">
                <a:latin typeface="Arial" panose="020B0604020202020204" pitchFamily="34" charset="0"/>
              </a:rPr>
              <a:t>tıbbi aletler dezenfektan içeren sert plastik kutulara konmalı, kutunun dışı dezenfekte edilmeli</a:t>
            </a:r>
          </a:p>
        </p:txBody>
      </p:sp>
      <p:sp>
        <p:nvSpPr>
          <p:cNvPr id="78852" name="Dikdörtgen 4"/>
          <p:cNvSpPr>
            <a:spLocks noChangeArrowheads="1"/>
          </p:cNvSpPr>
          <p:nvPr/>
        </p:nvSpPr>
        <p:spPr bwMode="auto">
          <a:xfrm>
            <a:off x="152400" y="981075"/>
            <a:ext cx="896461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tr-TR" altLang="tr-TR" sz="2800" b="1" dirty="0" smtClean="0"/>
              <a:t>Dezenfeksiyon-6</a:t>
            </a:r>
            <a:endParaRPr lang="tr-TR" alt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337440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5"/>
          <p:cNvSpPr>
            <a:spLocks noChangeArrowheads="1"/>
          </p:cNvSpPr>
          <p:nvPr/>
        </p:nvSpPr>
        <p:spPr bwMode="auto">
          <a:xfrm>
            <a:off x="971600" y="1700808"/>
            <a:ext cx="7848600" cy="452596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60000"/>
              </a:lnSpc>
            </a:pPr>
            <a:endParaRPr lang="tr-TR" altLang="tr-TR" sz="2400" dirty="0">
              <a:latin typeface="Arial" panose="020B0604020202020204" pitchFamily="34" charset="0"/>
            </a:endParaRPr>
          </a:p>
        </p:txBody>
      </p:sp>
      <p:sp>
        <p:nvSpPr>
          <p:cNvPr id="78852" name="Dikdörtgen 4"/>
          <p:cNvSpPr>
            <a:spLocks noChangeArrowheads="1"/>
          </p:cNvSpPr>
          <p:nvPr/>
        </p:nvSpPr>
        <p:spPr bwMode="auto">
          <a:xfrm>
            <a:off x="152400" y="981075"/>
            <a:ext cx="896461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tr-TR" altLang="tr-TR" sz="2800" b="1" dirty="0" smtClean="0"/>
              <a:t>Dezenfeksiyon-7</a:t>
            </a:r>
            <a:endParaRPr lang="tr-TR" altLang="tr-TR" sz="2800" b="1" dirty="0"/>
          </a:p>
        </p:txBody>
      </p:sp>
      <p:sp>
        <p:nvSpPr>
          <p:cNvPr id="2" name="Dikdörtgen 1"/>
          <p:cNvSpPr/>
          <p:nvPr/>
        </p:nvSpPr>
        <p:spPr>
          <a:xfrm>
            <a:off x="971600" y="1700808"/>
            <a:ext cx="7992888" cy="4455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dirty="0"/>
              <a:t>Yerlere </a:t>
            </a:r>
            <a:r>
              <a:rPr lang="tr-TR" sz="2400" dirty="0" smtClean="0"/>
              <a:t>dökülen </a:t>
            </a:r>
            <a:r>
              <a:rPr lang="tr-TR" sz="2400" dirty="0" err="1"/>
              <a:t>enfekte</a:t>
            </a:r>
            <a:r>
              <a:rPr lang="tr-TR" sz="2400" dirty="0"/>
              <a:t> kan veya </a:t>
            </a:r>
            <a:r>
              <a:rPr lang="tr-TR" sz="2400" dirty="0" smtClean="0"/>
              <a:t>vücut sıvılarının üzerine</a:t>
            </a:r>
            <a:r>
              <a:rPr lang="tr-TR" sz="2400" dirty="0"/>
              <a:t>, </a:t>
            </a:r>
            <a:r>
              <a:rPr lang="tr-TR" sz="2400" dirty="0" err="1"/>
              <a:t>enfekte</a:t>
            </a:r>
            <a:r>
              <a:rPr lang="tr-TR" sz="2400" dirty="0"/>
              <a:t> materyalin </a:t>
            </a:r>
            <a:r>
              <a:rPr lang="tr-TR" sz="2400" dirty="0" smtClean="0"/>
              <a:t>miktarı fazla </a:t>
            </a:r>
            <a:r>
              <a:rPr lang="tr-TR" sz="2400" dirty="0"/>
              <a:t>ise 1/10'luk, fazla </a:t>
            </a:r>
            <a:r>
              <a:rPr lang="tr-TR" sz="2400" dirty="0" smtClean="0"/>
              <a:t>değil </a:t>
            </a:r>
            <a:r>
              <a:rPr lang="tr-TR" sz="2400" dirty="0"/>
              <a:t>ise </a:t>
            </a:r>
            <a:r>
              <a:rPr lang="tr-TR" sz="2400" dirty="0" smtClean="0"/>
              <a:t>1/100'lük çamaşır </a:t>
            </a:r>
            <a:r>
              <a:rPr lang="tr-TR" sz="2400" dirty="0"/>
              <a:t>suyu </a:t>
            </a:r>
            <a:r>
              <a:rPr lang="tr-TR" sz="2400" dirty="0" smtClean="0"/>
              <a:t>çözeltisinden dökülür ve en az 15 dakika </a:t>
            </a:r>
            <a:r>
              <a:rPr lang="tr-TR" sz="2400" dirty="0"/>
              <a:t>beklenir. </a:t>
            </a:r>
            <a:r>
              <a:rPr lang="tr-TR" sz="2400" dirty="0" smtClean="0"/>
              <a:t>1/100’lük çamaşır </a:t>
            </a:r>
            <a:r>
              <a:rPr lang="tr-TR" sz="2400" dirty="0"/>
              <a:t>suyu </a:t>
            </a:r>
            <a:r>
              <a:rPr lang="tr-TR" sz="2400" dirty="0" smtClean="0"/>
              <a:t>çözeltisi ile ıslatılmış bir </a:t>
            </a:r>
            <a:r>
              <a:rPr lang="tr-TR" sz="2400" dirty="0"/>
              <a:t>bez </a:t>
            </a:r>
            <a:r>
              <a:rPr lang="tr-TR" sz="2400" dirty="0" smtClean="0"/>
              <a:t>yardımıyla </a:t>
            </a:r>
            <a:r>
              <a:rPr lang="tr-TR" sz="2400" dirty="0" err="1" smtClean="0"/>
              <a:t>enfekte</a:t>
            </a:r>
            <a:r>
              <a:rPr lang="tr-TR" sz="2400" dirty="0" smtClean="0"/>
              <a:t> materyal alınır </a:t>
            </a:r>
            <a:r>
              <a:rPr lang="tr-TR" sz="2400" dirty="0"/>
              <a:t>ve tek </a:t>
            </a:r>
            <a:r>
              <a:rPr lang="tr-TR" sz="2400" dirty="0" smtClean="0"/>
              <a:t>kullanımlık çöp poşetine atılır. Sonra </a:t>
            </a:r>
            <a:r>
              <a:rPr lang="tr-TR" sz="2400" dirty="0" err="1"/>
              <a:t>enfekte</a:t>
            </a:r>
            <a:r>
              <a:rPr lang="tr-TR" sz="2400" dirty="0"/>
              <a:t> materyalin </a:t>
            </a:r>
            <a:r>
              <a:rPr lang="tr-TR" sz="2400" dirty="0" smtClean="0"/>
              <a:t>alındığı yüzey sabunlu </a:t>
            </a:r>
            <a:r>
              <a:rPr lang="tr-TR" sz="2400" dirty="0"/>
              <a:t>veya </a:t>
            </a:r>
            <a:r>
              <a:rPr lang="tr-TR" sz="2400" dirty="0" smtClean="0"/>
              <a:t>deterjanlı suyla yıkanır.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08829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042988" y="1743075"/>
            <a:ext cx="8101012" cy="47815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r-TR" altLang="tr-TR" sz="2200" dirty="0" err="1" smtClean="0">
                <a:latin typeface="Arial" pitchFamily="34" charset="0"/>
                <a:cs typeface="Arial" pitchFamily="34" charset="0"/>
              </a:rPr>
              <a:t>Enfekte</a:t>
            </a:r>
            <a:r>
              <a:rPr lang="tr-TR" altLang="tr-TR" sz="2200" dirty="0" smtClean="0">
                <a:latin typeface="Arial" pitchFamily="34" charset="0"/>
                <a:cs typeface="Arial" pitchFamily="34" charset="0"/>
              </a:rPr>
              <a:t> iğne batması;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altLang="tr-TR" sz="2200" dirty="0" smtClean="0">
                <a:latin typeface="Arial" pitchFamily="34" charset="0"/>
                <a:cs typeface="Arial" pitchFamily="34" charset="0"/>
              </a:rPr>
              <a:t>	- Bölgeye % 70’lik alkol 20-30 saniye uygulanır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altLang="tr-TR" sz="2200" dirty="0" smtClean="0">
                <a:latin typeface="Arial" pitchFamily="34" charset="0"/>
                <a:cs typeface="Arial" pitchFamily="34" charset="0"/>
              </a:rPr>
              <a:t>	- Sonra sabunlu su ile yıkanır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altLang="tr-TR" sz="2200" dirty="0" smtClean="0">
                <a:latin typeface="Arial" pitchFamily="34" charset="0"/>
                <a:cs typeface="Arial" pitchFamily="34" charset="0"/>
              </a:rPr>
              <a:t>	- Hızlı akan su altında 20-30 sn kadar tutulur</a:t>
            </a:r>
          </a:p>
          <a:p>
            <a:pPr eaLnBrk="1" hangingPunct="1">
              <a:lnSpc>
                <a:spcPct val="90000"/>
              </a:lnSpc>
            </a:pPr>
            <a:r>
              <a:rPr lang="tr-TR" altLang="tr-TR" sz="2200" dirty="0" smtClean="0">
                <a:latin typeface="Arial" pitchFamily="34" charset="0"/>
                <a:cs typeface="Arial" pitchFamily="34" charset="0"/>
              </a:rPr>
              <a:t>Hasta kan ve vücut sıvılarına temas;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altLang="tr-TR" sz="2200" dirty="0" smtClean="0">
                <a:latin typeface="Arial" pitchFamily="34" charset="0"/>
                <a:cs typeface="Arial" pitchFamily="34" charset="0"/>
              </a:rPr>
              <a:t>	- Bölge sabunlu su ile iyice yıkanır </a:t>
            </a:r>
          </a:p>
          <a:p>
            <a:pPr eaLnBrk="1" hangingPunct="1">
              <a:lnSpc>
                <a:spcPct val="90000"/>
              </a:lnSpc>
            </a:pPr>
            <a:r>
              <a:rPr lang="tr-TR" altLang="tr-TR" sz="2200" dirty="0" smtClean="0">
                <a:latin typeface="Arial" pitchFamily="34" charset="0"/>
                <a:cs typeface="Arial" pitchFamily="34" charset="0"/>
              </a:rPr>
              <a:t>Göze </a:t>
            </a:r>
            <a:r>
              <a:rPr lang="tr-TR" altLang="tr-TR" sz="2200" dirty="0" err="1" smtClean="0">
                <a:latin typeface="Arial" pitchFamily="34" charset="0"/>
                <a:cs typeface="Arial" pitchFamily="34" charset="0"/>
              </a:rPr>
              <a:t>enfekte</a:t>
            </a:r>
            <a:r>
              <a:rPr lang="tr-TR" altLang="tr-TR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altLang="tr-TR" sz="2200" dirty="0" err="1" smtClean="0">
                <a:latin typeface="Arial" pitchFamily="34" charset="0"/>
                <a:cs typeface="Arial" pitchFamily="34" charset="0"/>
              </a:rPr>
              <a:t>materyel</a:t>
            </a:r>
            <a:r>
              <a:rPr lang="tr-TR" altLang="tr-TR" sz="2200" dirty="0" smtClean="0">
                <a:latin typeface="Arial" pitchFamily="34" charset="0"/>
                <a:cs typeface="Arial" pitchFamily="34" charset="0"/>
              </a:rPr>
              <a:t> sıçramışsa;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altLang="tr-TR" sz="2200" dirty="0" smtClean="0">
                <a:latin typeface="Arial" pitchFamily="34" charset="0"/>
                <a:cs typeface="Arial" pitchFamily="34" charset="0"/>
              </a:rPr>
              <a:t>	- Göz temiz su ile iyice yıkanır</a:t>
            </a:r>
          </a:p>
        </p:txBody>
      </p:sp>
      <p:pic>
        <p:nvPicPr>
          <p:cNvPr id="80900" name="Picture 4" descr="slide0057_image07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08863" y="1700213"/>
            <a:ext cx="1484312" cy="164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1" name="Picture 5" descr="art-mgm4939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125" y="3573463"/>
            <a:ext cx="2474913" cy="305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02" name="Dikdörtgen 6"/>
          <p:cNvSpPr>
            <a:spLocks noChangeArrowheads="1"/>
          </p:cNvSpPr>
          <p:nvPr/>
        </p:nvSpPr>
        <p:spPr bwMode="auto">
          <a:xfrm>
            <a:off x="107950" y="981075"/>
            <a:ext cx="896461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tr-TR" altLang="tr-TR" sz="2800" b="1" dirty="0" err="1">
                <a:solidFill>
                  <a:prstClr val="black"/>
                </a:solidFill>
              </a:rPr>
              <a:t>Enfekte</a:t>
            </a:r>
            <a:r>
              <a:rPr lang="tr-TR" altLang="tr-TR" sz="2800" b="1" dirty="0">
                <a:solidFill>
                  <a:prstClr val="black"/>
                </a:solidFill>
              </a:rPr>
              <a:t> </a:t>
            </a:r>
            <a:r>
              <a:rPr lang="tr-TR" altLang="tr-TR" sz="2800" b="1" dirty="0" smtClean="0">
                <a:solidFill>
                  <a:prstClr val="black"/>
                </a:solidFill>
              </a:rPr>
              <a:t>Materyal </a:t>
            </a:r>
            <a:r>
              <a:rPr lang="tr-TR" altLang="tr-TR" sz="2800" b="1" dirty="0">
                <a:solidFill>
                  <a:prstClr val="black"/>
                </a:solidFill>
              </a:rPr>
              <a:t>T</a:t>
            </a:r>
            <a:r>
              <a:rPr lang="tr-TR" altLang="tr-TR" sz="2800" b="1" dirty="0" smtClean="0">
                <a:solidFill>
                  <a:prstClr val="black"/>
                </a:solidFill>
              </a:rPr>
              <a:t>eması Varsa</a:t>
            </a:r>
            <a:endParaRPr lang="tr-TR" altLang="tr-TR" sz="2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55926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1042988" y="1557338"/>
            <a:ext cx="7489825" cy="364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tr-TR" altLang="tr-TR" sz="2200" dirty="0">
                <a:solidFill>
                  <a:prstClr val="black"/>
                </a:solidFill>
              </a:rPr>
              <a:t> </a:t>
            </a:r>
            <a:r>
              <a:rPr lang="tr-TR" altLang="tr-TR" sz="2200" dirty="0" err="1">
                <a:solidFill>
                  <a:prstClr val="black"/>
                </a:solidFill>
              </a:rPr>
              <a:t>İnfekte</a:t>
            </a:r>
            <a:r>
              <a:rPr lang="tr-TR" altLang="tr-TR" sz="2200" dirty="0">
                <a:solidFill>
                  <a:prstClr val="black"/>
                </a:solidFill>
              </a:rPr>
              <a:t> kan ve doku teması varsa;</a:t>
            </a:r>
          </a:p>
          <a:p>
            <a:pPr eaLnBrk="1" hangingPunct="1">
              <a:lnSpc>
                <a:spcPct val="150000"/>
              </a:lnSpc>
            </a:pPr>
            <a:r>
              <a:rPr lang="tr-TR" altLang="tr-TR" sz="2200" dirty="0">
                <a:solidFill>
                  <a:prstClr val="black"/>
                </a:solidFill>
              </a:rPr>
              <a:t>   </a:t>
            </a:r>
            <a:r>
              <a:rPr lang="tr-TR" altLang="tr-TR" sz="2200" dirty="0" smtClean="0">
                <a:solidFill>
                  <a:prstClr val="black"/>
                </a:solidFill>
              </a:rPr>
              <a:t>- Ateş </a:t>
            </a:r>
            <a:r>
              <a:rPr lang="tr-TR" altLang="tr-TR" sz="2200" dirty="0">
                <a:solidFill>
                  <a:prstClr val="black"/>
                </a:solidFill>
              </a:rPr>
              <a:t>ve diğer belirtiler yönünden </a:t>
            </a:r>
            <a:r>
              <a:rPr lang="tr-TR" altLang="tr-TR" sz="2200" dirty="0" smtClean="0">
                <a:solidFill>
                  <a:prstClr val="black"/>
                </a:solidFill>
              </a:rPr>
              <a:t>2 </a:t>
            </a:r>
            <a:r>
              <a:rPr lang="tr-TR" altLang="tr-TR" sz="2200" dirty="0">
                <a:solidFill>
                  <a:prstClr val="black"/>
                </a:solidFill>
              </a:rPr>
              <a:t>hafta takip  </a:t>
            </a:r>
          </a:p>
          <a:p>
            <a:pPr eaLnBrk="1" hangingPunct="1">
              <a:lnSpc>
                <a:spcPct val="150000"/>
              </a:lnSpc>
            </a:pPr>
            <a:r>
              <a:rPr lang="tr-TR" altLang="tr-TR" sz="2200" dirty="0">
                <a:solidFill>
                  <a:prstClr val="black"/>
                </a:solidFill>
              </a:rPr>
              <a:t>   </a:t>
            </a:r>
            <a:r>
              <a:rPr lang="tr-TR" altLang="tr-TR" sz="2200" dirty="0" smtClean="0">
                <a:solidFill>
                  <a:prstClr val="black"/>
                </a:solidFill>
              </a:rPr>
              <a:t>- Ateş </a:t>
            </a:r>
            <a:r>
              <a:rPr lang="tr-TR" altLang="tr-TR" sz="2200" dirty="0">
                <a:solidFill>
                  <a:prstClr val="black"/>
                </a:solidFill>
              </a:rPr>
              <a:t>günde iki defa ölçülmeli </a:t>
            </a:r>
          </a:p>
          <a:p>
            <a:pPr eaLnBrk="1" hangingPunct="1">
              <a:lnSpc>
                <a:spcPct val="150000"/>
              </a:lnSpc>
            </a:pPr>
            <a:r>
              <a:rPr lang="tr-TR" altLang="tr-TR" sz="2200" dirty="0">
                <a:solidFill>
                  <a:prstClr val="black"/>
                </a:solidFill>
              </a:rPr>
              <a:t>   </a:t>
            </a:r>
            <a:r>
              <a:rPr lang="tr-TR" altLang="tr-TR" sz="2200" dirty="0" smtClean="0">
                <a:solidFill>
                  <a:prstClr val="black"/>
                </a:solidFill>
              </a:rPr>
              <a:t>- Ateş 38</a:t>
            </a:r>
            <a:r>
              <a:rPr lang="tr-TR" altLang="tr-TR" sz="2200" i="1" dirty="0" smtClean="0">
                <a:solidFill>
                  <a:prstClr val="black"/>
                </a:solidFill>
              </a:rPr>
              <a:t>°</a:t>
            </a:r>
            <a:r>
              <a:rPr lang="tr-TR" altLang="tr-TR" sz="2200" dirty="0" smtClean="0">
                <a:solidFill>
                  <a:prstClr val="black"/>
                </a:solidFill>
              </a:rPr>
              <a:t>C </a:t>
            </a:r>
            <a:r>
              <a:rPr lang="tr-TR" altLang="tr-TR" sz="2200" dirty="0">
                <a:solidFill>
                  <a:prstClr val="black"/>
                </a:solidFill>
              </a:rPr>
              <a:t>veya üzerinde ise yatırılmalı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tr-TR" altLang="tr-TR" sz="2200" dirty="0">
                <a:solidFill>
                  <a:prstClr val="black"/>
                </a:solidFill>
              </a:rPr>
              <a:t> Şüpheli veya doğrulanmış olgu ile temas sonrasında </a:t>
            </a:r>
            <a:r>
              <a:rPr lang="tr-TR" altLang="tr-TR" sz="2200" dirty="0" err="1">
                <a:solidFill>
                  <a:prstClr val="black"/>
                </a:solidFill>
              </a:rPr>
              <a:t>ribavirin</a:t>
            </a:r>
            <a:r>
              <a:rPr lang="tr-TR" altLang="tr-TR" sz="2200" dirty="0">
                <a:solidFill>
                  <a:prstClr val="black"/>
                </a:solidFill>
              </a:rPr>
              <a:t> </a:t>
            </a:r>
            <a:r>
              <a:rPr lang="tr-TR" altLang="tr-TR" sz="2200" dirty="0" err="1">
                <a:solidFill>
                  <a:prstClr val="black"/>
                </a:solidFill>
              </a:rPr>
              <a:t>profilaksisi</a:t>
            </a:r>
            <a:r>
              <a:rPr lang="tr-TR" altLang="tr-TR" sz="2200" dirty="0">
                <a:solidFill>
                  <a:prstClr val="black"/>
                </a:solidFill>
              </a:rPr>
              <a:t> uygulanabilir</a:t>
            </a:r>
          </a:p>
          <a:p>
            <a:pPr eaLnBrk="1" hangingPunct="1">
              <a:lnSpc>
                <a:spcPct val="150000"/>
              </a:lnSpc>
            </a:pPr>
            <a:r>
              <a:rPr lang="tr-TR" altLang="tr-TR" sz="2200" dirty="0">
                <a:solidFill>
                  <a:prstClr val="black"/>
                </a:solidFill>
              </a:rPr>
              <a:t> 		4 x 0.5 gr/ 7gün  oral</a:t>
            </a:r>
          </a:p>
        </p:txBody>
      </p:sp>
      <p:sp>
        <p:nvSpPr>
          <p:cNvPr id="81924" name="Dikdörtgen 4"/>
          <p:cNvSpPr>
            <a:spLocks noChangeArrowheads="1"/>
          </p:cNvSpPr>
          <p:nvPr/>
        </p:nvSpPr>
        <p:spPr bwMode="auto">
          <a:xfrm>
            <a:off x="211138" y="1052513"/>
            <a:ext cx="89646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tr-TR" altLang="tr-TR" sz="2800" b="1" dirty="0">
                <a:solidFill>
                  <a:prstClr val="black"/>
                </a:solidFill>
              </a:rPr>
              <a:t>Temaslı </a:t>
            </a:r>
            <a:r>
              <a:rPr lang="tr-TR" altLang="tr-TR" sz="2800" b="1" dirty="0" smtClean="0">
                <a:solidFill>
                  <a:prstClr val="black"/>
                </a:solidFill>
              </a:rPr>
              <a:t>Personelin </a:t>
            </a:r>
            <a:r>
              <a:rPr lang="tr-TR" altLang="tr-TR" sz="2800" b="1" dirty="0">
                <a:solidFill>
                  <a:prstClr val="black"/>
                </a:solidFill>
              </a:rPr>
              <a:t>T</a:t>
            </a:r>
            <a:r>
              <a:rPr lang="tr-TR" altLang="tr-TR" sz="2800" b="1" dirty="0" smtClean="0">
                <a:solidFill>
                  <a:prstClr val="black"/>
                </a:solidFill>
              </a:rPr>
              <a:t>akibi</a:t>
            </a:r>
            <a:endParaRPr lang="tr-TR" altLang="tr-TR" sz="2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55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377549" y="1196752"/>
            <a:ext cx="43396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tr-TR" altLang="tr-TR" sz="2800" b="1" dirty="0" err="1"/>
              <a:t>Laboratuvar</a:t>
            </a:r>
            <a:r>
              <a:rPr lang="tr-TR" altLang="tr-TR" sz="2800" b="1" dirty="0"/>
              <a:t> </a:t>
            </a:r>
            <a:r>
              <a:rPr lang="tr-TR" altLang="tr-TR" sz="2800" b="1" dirty="0" smtClean="0"/>
              <a:t>Önlemleri-1</a:t>
            </a:r>
            <a:endParaRPr lang="tr-TR" altLang="tr-TR" sz="2800" b="1" dirty="0"/>
          </a:p>
        </p:txBody>
      </p:sp>
      <p:sp>
        <p:nvSpPr>
          <p:cNvPr id="3" name="Dikdörtgen 2"/>
          <p:cNvSpPr/>
          <p:nvPr/>
        </p:nvSpPr>
        <p:spPr>
          <a:xfrm>
            <a:off x="971600" y="2263512"/>
            <a:ext cx="77048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tr-TR" altLang="tr-TR" sz="2400" dirty="0" smtClean="0"/>
              <a:t>Personel </a:t>
            </a:r>
            <a:r>
              <a:rPr lang="tr-TR" altLang="tr-TR" sz="2400" dirty="0"/>
              <a:t>evrensel önlemlere uymalı</a:t>
            </a:r>
          </a:p>
          <a:p>
            <a:pPr marL="342900" indent="-342900" eaLnBrk="1" hangingPunct="1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tr-TR" altLang="tr-TR" sz="2400" dirty="0"/>
              <a:t>Tanı için kan ve doku örnekleri alınırken ve laboratuvara yollanırken korunma önlemleri alınmalı</a:t>
            </a:r>
          </a:p>
          <a:p>
            <a:pPr marL="342900" indent="-342900" eaLnBrk="1" hangingPunct="1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tr-TR" altLang="tr-TR" sz="2400" dirty="0" smtClean="0"/>
              <a:t>Testler </a:t>
            </a:r>
            <a:r>
              <a:rPr lang="tr-TR" altLang="tr-TR" sz="2400" dirty="0"/>
              <a:t>G</a:t>
            </a:r>
            <a:r>
              <a:rPr lang="tr-TR" altLang="tr-TR" sz="2400" dirty="0" smtClean="0"/>
              <a:t>üvenlik Seviyesi II şartları </a:t>
            </a:r>
            <a:r>
              <a:rPr lang="tr-TR" altLang="tr-TR" sz="2400" dirty="0"/>
              <a:t>içinde </a:t>
            </a:r>
            <a:r>
              <a:rPr lang="tr-TR" altLang="tr-TR" sz="2400" dirty="0" smtClean="0"/>
              <a:t>yapılmalı</a:t>
            </a:r>
          </a:p>
          <a:p>
            <a:pPr marL="342900" indent="-342900" eaLnBrk="1" hangingPunct="1">
              <a:lnSpc>
                <a:spcPct val="140000"/>
              </a:lnSpc>
            </a:pPr>
            <a:endParaRPr lang="tr-TR" altLang="tr-TR" sz="2400" dirty="0"/>
          </a:p>
        </p:txBody>
      </p:sp>
      <p:pic>
        <p:nvPicPr>
          <p:cNvPr id="4" name="Picture 9" descr="View 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412776"/>
            <a:ext cx="1008063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99073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317437" y="1196752"/>
            <a:ext cx="44598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tr-TR" altLang="tr-TR" sz="2800" b="1" dirty="0" err="1"/>
              <a:t>Laboratuvar</a:t>
            </a:r>
            <a:r>
              <a:rPr lang="tr-TR" altLang="tr-TR" sz="2800" b="1" dirty="0"/>
              <a:t> </a:t>
            </a:r>
            <a:r>
              <a:rPr lang="tr-TR" altLang="tr-TR" sz="2800" b="1" dirty="0" smtClean="0"/>
              <a:t>Önlemleri-2</a:t>
            </a:r>
            <a:endParaRPr lang="tr-TR" altLang="tr-TR" sz="2800" b="1" dirty="0"/>
          </a:p>
        </p:txBody>
      </p:sp>
      <p:sp>
        <p:nvSpPr>
          <p:cNvPr id="3" name="Dikdörtgen 2"/>
          <p:cNvSpPr/>
          <p:nvPr/>
        </p:nvSpPr>
        <p:spPr>
          <a:xfrm>
            <a:off x="1115616" y="1879547"/>
            <a:ext cx="7560840" cy="2197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190000"/>
              </a:lnSpc>
              <a:buFont typeface="Arial" panose="020B0604020202020204" pitchFamily="34" charset="0"/>
              <a:buChar char="•"/>
            </a:pPr>
            <a:r>
              <a:rPr lang="tr-TR" altLang="tr-TR" sz="2400" dirty="0" smtClean="0"/>
              <a:t>Kan </a:t>
            </a:r>
            <a:r>
              <a:rPr lang="tr-TR" altLang="tr-TR" sz="2400" dirty="0"/>
              <a:t>yaymaları tespit edilmişse zararsız</a:t>
            </a:r>
          </a:p>
          <a:p>
            <a:pPr marL="342900" indent="-342900" eaLnBrk="1" hangingPunct="1">
              <a:lnSpc>
                <a:spcPct val="190000"/>
              </a:lnSpc>
              <a:buFont typeface="Arial" panose="020B0604020202020204" pitchFamily="34" charset="0"/>
              <a:buChar char="•"/>
            </a:pPr>
            <a:r>
              <a:rPr lang="tr-TR" altLang="tr-TR" sz="2400" dirty="0"/>
              <a:t>Rutin testler </a:t>
            </a:r>
            <a:r>
              <a:rPr lang="tr-TR" altLang="tr-TR" sz="2400" dirty="0" err="1"/>
              <a:t>otomatize</a:t>
            </a:r>
            <a:r>
              <a:rPr lang="tr-TR" altLang="tr-TR" sz="2400" dirty="0"/>
              <a:t> sistemler ile yapılmalı</a:t>
            </a:r>
          </a:p>
          <a:p>
            <a:pPr marL="342900" indent="-342900" eaLnBrk="1" hangingPunct="1">
              <a:lnSpc>
                <a:spcPct val="190000"/>
              </a:lnSpc>
              <a:buFont typeface="Arial" panose="020B0604020202020204" pitchFamily="34" charset="0"/>
              <a:buChar char="•"/>
            </a:pPr>
            <a:r>
              <a:rPr lang="tr-TR" altLang="tr-TR" sz="2400" dirty="0"/>
              <a:t>Rutin dezenfeksiyon işlemleri uygulanmalı </a:t>
            </a:r>
          </a:p>
        </p:txBody>
      </p:sp>
    </p:spTree>
    <p:extLst>
      <p:ext uri="{BB962C8B-B14F-4D97-AF65-F5344CB8AC3E}">
        <p14:creationId xmlns:p14="http://schemas.microsoft.com/office/powerpoint/2010/main" val="3624124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4"/>
          <p:cNvSpPr>
            <a:spLocks noChangeArrowheads="1"/>
          </p:cNvSpPr>
          <p:nvPr/>
        </p:nvSpPr>
        <p:spPr bwMode="auto">
          <a:xfrm>
            <a:off x="323528" y="1124744"/>
            <a:ext cx="89646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2800" b="1" dirty="0" smtClean="0"/>
              <a:t>Cenazelerin Hazırlanması ve Gömülmesi-1</a:t>
            </a:r>
          </a:p>
        </p:txBody>
      </p:sp>
      <p:sp>
        <p:nvSpPr>
          <p:cNvPr id="3" name="Dikdörtgen 2"/>
          <p:cNvSpPr/>
          <p:nvPr/>
        </p:nvSpPr>
        <p:spPr>
          <a:xfrm>
            <a:off x="827584" y="1700808"/>
            <a:ext cx="79208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altLang="tr-TR" sz="2400" dirty="0"/>
              <a:t>Hasta öldüğünde temas en aza indirilmeli</a:t>
            </a: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altLang="tr-TR" sz="2400" dirty="0"/>
              <a:t>Cenazeyi  hazırlayacak  olan  kişi  koruyucu önlemler (plastik önlük, kalın eldiven, maske, gözlük vb.) almalı</a:t>
            </a: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altLang="tr-TR" sz="2400" dirty="0"/>
              <a:t>Ceset yıkandıktan sonra 1/10'luk çamaşır suyu çözeltisi ile </a:t>
            </a:r>
            <a:r>
              <a:rPr lang="tr-TR" altLang="tr-TR" sz="2400" dirty="0" err="1"/>
              <a:t>spreylenmeli</a:t>
            </a:r>
            <a:r>
              <a:rPr lang="tr-TR" altLang="tr-TR" sz="2400" dirty="0"/>
              <a:t>, </a:t>
            </a:r>
            <a:r>
              <a:rPr lang="tr-TR" altLang="tr-TR" sz="2400" dirty="0" smtClean="0"/>
              <a:t>ceset </a:t>
            </a:r>
            <a:r>
              <a:rPr lang="tr-TR" altLang="tr-TR" sz="2400" dirty="0"/>
              <a:t>torbasına konarak kapatılmalı ve 1/10'luk çamaşır suyu çözeltisi ile tekrar </a:t>
            </a:r>
            <a:r>
              <a:rPr lang="tr-TR" altLang="tr-TR" sz="2400" dirty="0" err="1"/>
              <a:t>spreylenmeli</a:t>
            </a:r>
            <a:endParaRPr lang="tr-TR" altLang="tr-TR" sz="2400" dirty="0"/>
          </a:p>
        </p:txBody>
      </p:sp>
    </p:spTree>
    <p:extLst>
      <p:ext uri="{BB962C8B-B14F-4D97-AF65-F5344CB8AC3E}">
        <p14:creationId xmlns:p14="http://schemas.microsoft.com/office/powerpoint/2010/main" val="4837018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4"/>
          <p:cNvSpPr>
            <a:spLocks noChangeArrowheads="1"/>
          </p:cNvSpPr>
          <p:nvPr/>
        </p:nvSpPr>
        <p:spPr bwMode="auto">
          <a:xfrm>
            <a:off x="395536" y="980728"/>
            <a:ext cx="89646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2800" b="1" dirty="0" smtClean="0"/>
              <a:t>Cenazelerin Hazırlanması ve Gömülmesi-2</a:t>
            </a:r>
          </a:p>
        </p:txBody>
      </p:sp>
      <p:sp>
        <p:nvSpPr>
          <p:cNvPr id="3" name="Dikdörtgen 2"/>
          <p:cNvSpPr/>
          <p:nvPr/>
        </p:nvSpPr>
        <p:spPr>
          <a:xfrm>
            <a:off x="614394" y="1861081"/>
            <a:ext cx="8496944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altLang="tr-TR" sz="2300" dirty="0" smtClean="0"/>
              <a:t>Cenaze daha sonra </a:t>
            </a:r>
            <a:r>
              <a:rPr lang="tr-TR" altLang="tr-TR" sz="2300" dirty="0" err="1" smtClean="0"/>
              <a:t>tabutlanmalı</a:t>
            </a:r>
            <a:r>
              <a:rPr lang="tr-TR" altLang="tr-TR" sz="2300" dirty="0" smtClean="0"/>
              <a:t> ve </a:t>
            </a:r>
            <a:r>
              <a:rPr lang="tr-TR" altLang="tr-TR" sz="2300" dirty="0"/>
              <a:t>mühürlenmeli</a:t>
            </a: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altLang="tr-TR" sz="2300" dirty="0" smtClean="0"/>
              <a:t>Tabutun </a:t>
            </a:r>
            <a:r>
              <a:rPr lang="tr-TR" altLang="tr-TR" sz="2300" dirty="0"/>
              <a:t>açılmasına müsaade edilmemeli </a:t>
            </a: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altLang="tr-TR" sz="2300" dirty="0"/>
              <a:t>Yapılanların gerekçesi vefat eden kişinin yakınlarına </a:t>
            </a:r>
            <a:r>
              <a:rPr lang="tr-TR" altLang="tr-TR" sz="2300" dirty="0" smtClean="0"/>
              <a:t>anlatılmalı</a:t>
            </a:r>
            <a:endParaRPr lang="tr-TR" altLang="tr-TR" sz="2300" dirty="0"/>
          </a:p>
        </p:txBody>
      </p:sp>
    </p:spTree>
    <p:extLst>
      <p:ext uri="{BB962C8B-B14F-4D97-AF65-F5344CB8AC3E}">
        <p14:creationId xmlns:p14="http://schemas.microsoft.com/office/powerpoint/2010/main" val="41834298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İçerik Yer Tutucusu 1"/>
          <p:cNvSpPr>
            <a:spLocks noGrp="1"/>
          </p:cNvSpPr>
          <p:nvPr>
            <p:ph idx="4294967295"/>
          </p:nvPr>
        </p:nvSpPr>
        <p:spPr>
          <a:xfrm>
            <a:off x="1116013" y="2041525"/>
            <a:ext cx="8229600" cy="4525963"/>
          </a:xfrm>
        </p:spPr>
        <p:txBody>
          <a:bodyPr/>
          <a:lstStyle/>
          <a:p>
            <a:pPr eaLnBrk="1" hangingPunct="1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tr-TR" altLang="tr-TR" sz="2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Filoviridae</a:t>
            </a:r>
            <a:r>
              <a:rPr lang="tr-TR" alt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 eaLnBrk="1" hangingPunct="1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tr-TR" alt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Marburg</a:t>
            </a:r>
            <a:r>
              <a:rPr lang="tr-TR" alt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virus</a:t>
            </a:r>
            <a:r>
              <a:rPr lang="tr-TR" alt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ve Ebola </a:t>
            </a:r>
            <a:r>
              <a:rPr lang="tr-TR" alt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virus</a:t>
            </a:r>
            <a:endParaRPr lang="tr-TR" alt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tr-TR" altLang="tr-TR" sz="2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Arenaviridae</a:t>
            </a:r>
            <a:r>
              <a:rPr lang="tr-TR" alt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 eaLnBrk="1" hangingPunct="1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tr-TR" alt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Lassa </a:t>
            </a:r>
            <a:r>
              <a:rPr lang="tr-TR" alt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virus</a:t>
            </a:r>
            <a:r>
              <a:rPr lang="tr-TR" alt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alt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Junin</a:t>
            </a:r>
            <a:r>
              <a:rPr lang="tr-TR" alt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alt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Machupo</a:t>
            </a:r>
            <a:r>
              <a:rPr lang="tr-TR" alt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alt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Sabia</a:t>
            </a:r>
            <a:r>
              <a:rPr lang="tr-TR" alt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ve</a:t>
            </a:r>
          </a:p>
          <a:p>
            <a:pPr marL="457200" lvl="1" indent="0" eaLnBrk="1" hangingPunct="1">
              <a:buClr>
                <a:schemeClr val="tx2">
                  <a:lumMod val="75000"/>
                </a:schemeClr>
              </a:buClr>
              <a:buNone/>
              <a:defRPr/>
            </a:pPr>
            <a:r>
              <a:rPr lang="tr-TR" alt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tr-TR" alt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Guanarito</a:t>
            </a:r>
            <a:r>
              <a:rPr lang="tr-TR" alt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virus</a:t>
            </a:r>
            <a:endParaRPr lang="tr-TR" alt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tr-TR" altLang="tr-TR" sz="2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Bunyaviridae</a:t>
            </a:r>
            <a:r>
              <a:rPr lang="tr-TR" altLang="tr-TR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 eaLnBrk="1" hangingPunct="1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tr-TR" alt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CCHFV, RVFV ve </a:t>
            </a:r>
            <a:r>
              <a:rPr lang="tr-TR" alt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Hantavirus</a:t>
            </a:r>
            <a:endParaRPr lang="tr-TR" alt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tr-TR" altLang="tr-TR" sz="2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Flaviviridae</a:t>
            </a:r>
            <a:r>
              <a:rPr lang="tr-TR" altLang="tr-TR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tr-TR" altLang="tr-TR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tr-TR" alt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Yellow</a:t>
            </a:r>
            <a:r>
              <a:rPr lang="tr-TR" alt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fever</a:t>
            </a:r>
            <a:r>
              <a:rPr lang="tr-TR" alt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virus</a:t>
            </a:r>
            <a:r>
              <a:rPr lang="tr-TR" alt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alt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Dengue</a:t>
            </a:r>
            <a:r>
              <a:rPr lang="tr-TR" alt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virus</a:t>
            </a:r>
            <a:r>
              <a:rPr lang="tr-TR" alt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ve</a:t>
            </a:r>
          </a:p>
          <a:p>
            <a:pPr marL="457200" lvl="1" indent="0" eaLnBrk="1" hangingPunct="1">
              <a:buClr>
                <a:schemeClr val="tx2">
                  <a:lumMod val="75000"/>
                </a:schemeClr>
              </a:buClr>
              <a:buNone/>
              <a:defRPr/>
            </a:pPr>
            <a:r>
              <a:rPr lang="tr-TR" alt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tr-TR" alt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Alkhumra</a:t>
            </a:r>
            <a:r>
              <a:rPr lang="tr-TR" alt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tr-TR" sz="2000" dirty="0" err="1" smtClean="0">
                <a:latin typeface="Arial" panose="020B0604020202020204" pitchFamily="34" charset="0"/>
              </a:rPr>
              <a:t>virus</a:t>
            </a:r>
            <a:endParaRPr lang="tr-TR" altLang="tr-TR" sz="2000" dirty="0" smtClean="0">
              <a:latin typeface="Arial" panose="020B0604020202020204" pitchFamily="34" charset="0"/>
            </a:endParaRPr>
          </a:p>
          <a:p>
            <a:pPr>
              <a:defRPr/>
            </a:pPr>
            <a:endParaRPr lang="tr-TR" altLang="tr-TR" dirty="0" smtClean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 l="27481" t="37164" r="58778" b="50549"/>
          <a:stretch>
            <a:fillRect/>
          </a:stretch>
        </p:blipFill>
        <p:spPr bwMode="auto">
          <a:xfrm>
            <a:off x="6804025" y="3967163"/>
            <a:ext cx="1512888" cy="11049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>
            <a:outerShdw blurRad="228600" dist="38100" dir="18900000" sx="103000" sy="103000" algn="b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6" descr="Image Preview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025" y="2924175"/>
            <a:ext cx="1512888" cy="885825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>
            <a:outerShdw blurRad="228600" dist="38100" dir="18900000" sx="103000" sy="103000" algn="b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7" descr="Image Preview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025" y="2039938"/>
            <a:ext cx="1512888" cy="75565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>
            <a:outerShdw blurRad="228600" dist="38100" dir="18900000" sx="103000" sy="103000" algn="b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8" descr="Go to fullsize image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13550" y="5229225"/>
            <a:ext cx="1503363" cy="98425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>
            <a:outerShdw blurRad="228600" dist="38100" dir="18900000" sx="103000" sy="103000" algn="bl" rotWithShape="0">
              <a:prstClr val="black">
                <a:alpha val="40000"/>
              </a:prstClr>
            </a:outerShdw>
          </a:effectLst>
        </p:spPr>
      </p:pic>
      <p:sp>
        <p:nvSpPr>
          <p:cNvPr id="10" name="1 Başlık"/>
          <p:cNvSpPr txBox="1">
            <a:spLocks/>
          </p:cNvSpPr>
          <p:nvPr/>
        </p:nvSpPr>
        <p:spPr bwMode="auto">
          <a:xfrm>
            <a:off x="1116013" y="1014413"/>
            <a:ext cx="7488237" cy="79216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tr-TR" altLang="tr-TR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Viral</a:t>
            </a:r>
            <a:r>
              <a:rPr lang="tr-TR" altLang="tr-TR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Kanamalı Ateş Etkenleri</a:t>
            </a:r>
          </a:p>
        </p:txBody>
      </p:sp>
      <p:pic>
        <p:nvPicPr>
          <p:cNvPr id="17417" name="Resim 2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35375" y="2420938"/>
            <a:ext cx="4605338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Metin kutusu 2"/>
          <p:cNvSpPr txBox="1">
            <a:spLocks noChangeArrowheads="1"/>
          </p:cNvSpPr>
          <p:nvPr/>
        </p:nvSpPr>
        <p:spPr bwMode="auto">
          <a:xfrm>
            <a:off x="1403350" y="2997200"/>
            <a:ext cx="23755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2400" dirty="0" smtClean="0"/>
              <a:t>Teşekkürler……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9594629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2"/>
          <p:cNvPicPr>
            <a:picLocks noChangeAspect="1" noChangeArrowheads="1"/>
          </p:cNvPicPr>
          <p:nvPr/>
        </p:nvPicPr>
        <p:blipFill>
          <a:blip r:embed="rId2" cstate="print"/>
          <a:srcRect l="3839" t="20866" r="13287" b="10236"/>
          <a:stretch>
            <a:fillRect/>
          </a:stretch>
        </p:blipFill>
        <p:spPr bwMode="auto">
          <a:xfrm>
            <a:off x="827088" y="1655763"/>
            <a:ext cx="7777162" cy="4797425"/>
          </a:xfrm>
          <a:prstGeom prst="rect">
            <a:avLst/>
          </a:prstGeom>
          <a:noFill/>
          <a:ln w="28575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xtLst/>
        </p:spPr>
      </p:pic>
      <p:sp>
        <p:nvSpPr>
          <p:cNvPr id="20484" name="8 Dikdörtgen"/>
          <p:cNvSpPr>
            <a:spLocks noChangeArrowheads="1"/>
          </p:cNvSpPr>
          <p:nvPr/>
        </p:nvSpPr>
        <p:spPr bwMode="auto">
          <a:xfrm rot="10800000" flipV="1">
            <a:off x="4427984" y="4221088"/>
            <a:ext cx="4283075" cy="830262"/>
          </a:xfrm>
          <a:prstGeom prst="rect">
            <a:avLst/>
          </a:prstGeom>
          <a:solidFill>
            <a:schemeClr val="bg1"/>
          </a:solidFill>
          <a:ln w="19050">
            <a:solidFill>
              <a:srgbClr val="FF33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1" hangingPunct="1">
              <a:buClr>
                <a:srgbClr val="FF0000"/>
              </a:buClr>
              <a:buFont typeface="Wingdings" pitchFamily="2" charset="2"/>
              <a:buChar char="v"/>
            </a:pPr>
            <a:r>
              <a:rPr lang="tr-TR" altLang="tr-TR" sz="1600">
                <a:sym typeface="Symbol" pitchFamily="18" charset="2"/>
              </a:rPr>
              <a:t>İlk kez 1944’de Batı Kırım’da tanımlandı</a:t>
            </a:r>
          </a:p>
          <a:p>
            <a:pPr marL="457200" indent="-457200" eaLnBrk="1" hangingPunct="1">
              <a:buClr>
                <a:srgbClr val="FF0000"/>
              </a:buClr>
              <a:buFont typeface="Wingdings" pitchFamily="2" charset="2"/>
              <a:buChar char="v"/>
            </a:pPr>
            <a:r>
              <a:rPr lang="tr-TR" altLang="tr-TR" sz="1600">
                <a:sym typeface="Symbol" pitchFamily="18" charset="2"/>
              </a:rPr>
              <a:t>3 kıtada 56 ülkede gösterildi</a:t>
            </a:r>
          </a:p>
          <a:p>
            <a:pPr marL="457200" indent="-457200" eaLnBrk="1" hangingPunct="1">
              <a:buClr>
                <a:srgbClr val="FF0000"/>
              </a:buClr>
              <a:buFont typeface="Wingdings" pitchFamily="2" charset="2"/>
              <a:buChar char="v"/>
            </a:pPr>
            <a:r>
              <a:rPr lang="tr-TR" altLang="tr-TR" sz="1600">
                <a:sym typeface="Symbol" pitchFamily="18" charset="2"/>
              </a:rPr>
              <a:t>Yıllık olgu sayısı ülkemizde en fazla</a:t>
            </a:r>
          </a:p>
        </p:txBody>
      </p:sp>
      <p:sp>
        <p:nvSpPr>
          <p:cNvPr id="20485" name="Unvan 1"/>
          <p:cNvSpPr txBox="1">
            <a:spLocks/>
          </p:cNvSpPr>
          <p:nvPr/>
        </p:nvSpPr>
        <p:spPr bwMode="auto">
          <a:xfrm>
            <a:off x="827088" y="1058863"/>
            <a:ext cx="7777162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tr-TR" altLang="tr-TR" sz="2400" b="1"/>
              <a:t>Kırım-Kongo Kanamalı Ateşi’nin Coğrafik Dağılımı</a:t>
            </a:r>
          </a:p>
        </p:txBody>
      </p:sp>
      <p:sp>
        <p:nvSpPr>
          <p:cNvPr id="2" name="Oval 1"/>
          <p:cNvSpPr/>
          <p:nvPr/>
        </p:nvSpPr>
        <p:spPr>
          <a:xfrm>
            <a:off x="3348038" y="2538413"/>
            <a:ext cx="360362" cy="28892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 txBox="1">
            <a:spLocks/>
          </p:cNvSpPr>
          <p:nvPr/>
        </p:nvSpPr>
        <p:spPr bwMode="auto">
          <a:xfrm>
            <a:off x="1116013" y="1412875"/>
            <a:ext cx="7488237" cy="79216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tr-TR" altLang="tr-TR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Kırım Kongo Kanamalı Ateşi (KKKA)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1258888" y="2781300"/>
            <a:ext cx="7345362" cy="768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eaLnBrk="1" hangingPunct="1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tr-TR" sz="2200" dirty="0"/>
              <a:t>Ülkemizde 2002 yılında dikkatleri çekti</a:t>
            </a:r>
          </a:p>
          <a:p>
            <a:pPr marL="285750" indent="-285750" eaLnBrk="1" hangingPunct="1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tr-TR" sz="2200" dirty="0"/>
              <a:t>2003 yılında kanıtlandı </a:t>
            </a:r>
          </a:p>
        </p:txBody>
      </p:sp>
      <p:sp>
        <p:nvSpPr>
          <p:cNvPr id="30" name="AutoShape 52"/>
          <p:cNvSpPr>
            <a:spLocks noChangeArrowheads="1"/>
          </p:cNvSpPr>
          <p:nvPr/>
        </p:nvSpPr>
        <p:spPr bwMode="hidden">
          <a:xfrm>
            <a:off x="2411413" y="3500438"/>
            <a:ext cx="4843462" cy="3025775"/>
          </a:xfrm>
          <a:prstGeom prst="irregularSeal1">
            <a:avLst/>
          </a:prstGeom>
          <a:solidFill>
            <a:srgbClr val="FFFF00"/>
          </a:solidFill>
          <a:ln w="28575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4" algn="r" eaLnBrk="1" hangingPunct="1">
              <a:spcBef>
                <a:spcPct val="0"/>
              </a:spcBef>
              <a:buFontTx/>
              <a:buNone/>
              <a:defRPr/>
            </a:pPr>
            <a:r>
              <a:rPr lang="tr-TR" altLang="tr-TR" b="1" dirty="0" smtClean="0">
                <a:latin typeface="+mj-lt"/>
                <a:cs typeface="+mn-cs"/>
              </a:rPr>
              <a:t>12 yılda 9069 olgu</a:t>
            </a:r>
          </a:p>
          <a:p>
            <a:pPr lvl="4" algn="r" eaLnBrk="1" hangingPunct="1">
              <a:spcBef>
                <a:spcPct val="0"/>
              </a:spcBef>
              <a:buFontTx/>
              <a:buNone/>
              <a:defRPr/>
            </a:pPr>
            <a:r>
              <a:rPr lang="tr-TR" altLang="tr-TR" b="1" dirty="0" smtClean="0">
                <a:latin typeface="+mj-lt"/>
                <a:cs typeface="+mn-cs"/>
              </a:rPr>
              <a:t>440 ölüm</a:t>
            </a:r>
          </a:p>
          <a:p>
            <a:pPr lvl="4" algn="r" eaLnBrk="1" hangingPunct="1">
              <a:spcBef>
                <a:spcPct val="0"/>
              </a:spcBef>
              <a:buFontTx/>
              <a:buNone/>
              <a:defRPr/>
            </a:pPr>
            <a:r>
              <a:rPr lang="tr-TR" altLang="tr-TR" b="1" dirty="0" smtClean="0">
                <a:latin typeface="+mj-lt"/>
                <a:cs typeface="+mn-cs"/>
              </a:rPr>
              <a:t>Vaka-ölüm oranı %4,85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3 İçerik Yer Tutucusu"/>
          <p:cNvGraphicFramePr>
            <a:graphicFrameLocks/>
          </p:cNvGraphicFramePr>
          <p:nvPr/>
        </p:nvGraphicFramePr>
        <p:xfrm>
          <a:off x="776288" y="1074738"/>
          <a:ext cx="8023225" cy="5357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17" name="Çizelge" r:id="rId4" imgW="8029128" imgH="5364945" progId="Excel.Sheet.8">
                  <p:embed/>
                </p:oleObj>
              </mc:Choice>
              <mc:Fallback>
                <p:oleObj name="Çizelge" r:id="rId4" imgW="8029128" imgH="5364945" progId="Excel.Sheet.8">
                  <p:embed/>
                  <p:pic>
                    <p:nvPicPr>
                      <p:cNvPr id="0" name="Picture 59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288" y="1074738"/>
                        <a:ext cx="8023225" cy="5357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Metin kutusu 2"/>
          <p:cNvSpPr txBox="1"/>
          <p:nvPr/>
        </p:nvSpPr>
        <p:spPr>
          <a:xfrm>
            <a:off x="468313" y="6524625"/>
            <a:ext cx="2159000" cy="214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tr-TR" sz="788" dirty="0">
                <a:solidFill>
                  <a:prstClr val="black"/>
                </a:solidFill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İçerik Yer Tutucusu 1"/>
          <p:cNvSpPr>
            <a:spLocks noGrp="1"/>
          </p:cNvSpPr>
          <p:nvPr>
            <p:ph idx="4294967295"/>
          </p:nvPr>
        </p:nvSpPr>
        <p:spPr>
          <a:xfrm>
            <a:off x="684213" y="1600200"/>
            <a:ext cx="7545387" cy="4525963"/>
          </a:xfrm>
        </p:spPr>
        <p:txBody>
          <a:bodyPr/>
          <a:lstStyle/>
          <a:p>
            <a:pPr lvl="1" algn="just">
              <a:lnSpc>
                <a:spcPct val="120000"/>
              </a:lnSpc>
              <a:buFontTx/>
              <a:buChar char="•"/>
            </a:pPr>
            <a:r>
              <a:rPr lang="tr-TR" altLang="tr-TR" sz="2200" dirty="0" err="1" smtClean="0">
                <a:latin typeface="Arial" pitchFamily="34" charset="0"/>
                <a:cs typeface="Arial" pitchFamily="34" charset="0"/>
              </a:rPr>
              <a:t>Enfekte</a:t>
            </a:r>
            <a:r>
              <a:rPr lang="tr-TR" altLang="tr-TR" sz="2200" dirty="0" smtClean="0">
                <a:latin typeface="Arial" pitchFamily="34" charset="0"/>
                <a:cs typeface="Arial" pitchFamily="34" charset="0"/>
              </a:rPr>
              <a:t> kene tutunması/keneyle temas (kene kırma)</a:t>
            </a:r>
          </a:p>
          <a:p>
            <a:pPr lvl="1" algn="just">
              <a:lnSpc>
                <a:spcPct val="120000"/>
              </a:lnSpc>
              <a:buFontTx/>
              <a:buChar char="•"/>
            </a:pPr>
            <a:r>
              <a:rPr lang="tr-TR" altLang="tr-TR" sz="2200" dirty="0" err="1" smtClean="0">
                <a:latin typeface="Arial" pitchFamily="34" charset="0"/>
                <a:cs typeface="Arial" pitchFamily="34" charset="0"/>
              </a:rPr>
              <a:t>Viremik</a:t>
            </a:r>
            <a:r>
              <a:rPr lang="tr-TR" altLang="tr-TR" sz="2200" dirty="0" smtClean="0">
                <a:latin typeface="Arial" pitchFamily="34" charset="0"/>
                <a:cs typeface="Arial" pitchFamily="34" charset="0"/>
              </a:rPr>
              <a:t> hayvanlar</a:t>
            </a:r>
          </a:p>
          <a:p>
            <a:pPr lvl="2" algn="just">
              <a:lnSpc>
                <a:spcPct val="120000"/>
              </a:lnSpc>
              <a:buFont typeface="Wingdings" pitchFamily="2" charset="2"/>
              <a:buChar char="ü"/>
            </a:pPr>
            <a:r>
              <a:rPr lang="tr-TR" altLang="tr-TR" sz="2200" dirty="0" smtClean="0">
                <a:latin typeface="Arial" pitchFamily="34" charset="0"/>
                <a:cs typeface="Arial" pitchFamily="34" charset="0"/>
              </a:rPr>
              <a:t>Hayvana ait kan ve dokulara temas</a:t>
            </a:r>
          </a:p>
        </p:txBody>
      </p:sp>
      <p:sp>
        <p:nvSpPr>
          <p:cNvPr id="26628" name="Unvan 2"/>
          <p:cNvSpPr>
            <a:spLocks noGrp="1"/>
          </p:cNvSpPr>
          <p:nvPr>
            <p:ph type="title" idx="4294967295"/>
          </p:nvPr>
        </p:nvSpPr>
        <p:spPr>
          <a:xfrm>
            <a:off x="-19050" y="765175"/>
            <a:ext cx="8229600" cy="1143000"/>
          </a:xfrm>
        </p:spPr>
        <p:txBody>
          <a:bodyPr/>
          <a:lstStyle/>
          <a:p>
            <a:r>
              <a:rPr lang="tr-TR" altLang="tr-TR" sz="2800" b="1" dirty="0" smtClean="0">
                <a:latin typeface="Arial" pitchFamily="34" charset="0"/>
                <a:cs typeface="Arial" pitchFamily="34" charset="0"/>
              </a:rPr>
              <a:t>KKKA Bulaş Yolları-1</a:t>
            </a:r>
          </a:p>
        </p:txBody>
      </p:sp>
      <p:pic>
        <p:nvPicPr>
          <p:cNvPr id="26629" name="Picture 3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3860800"/>
            <a:ext cx="4759325" cy="184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94300" y="3255963"/>
            <a:ext cx="3813175" cy="2859087"/>
          </a:xfrm>
          <a:prstGeom prst="rect">
            <a:avLst/>
          </a:prstGeom>
          <a:noFill/>
          <a:ln>
            <a:noFill/>
          </a:ln>
          <a:effectLst>
            <a:outerShdw blurRad="177800" dist="203199" dir="2280003" algn="ctr" rotWithShape="0">
              <a:schemeClr val="bg2">
                <a:alpha val="79999"/>
              </a:schemeClr>
            </a:outerShdw>
          </a:effectLst>
          <a:extLst/>
        </p:spPr>
      </p:pic>
      <p:pic>
        <p:nvPicPr>
          <p:cNvPr id="26631" name="Picture 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050" y="3500438"/>
            <a:ext cx="1982788" cy="1751012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Unvan 2"/>
          <p:cNvSpPr txBox="1">
            <a:spLocks/>
          </p:cNvSpPr>
          <p:nvPr/>
        </p:nvSpPr>
        <p:spPr bwMode="auto">
          <a:xfrm>
            <a:off x="-19050" y="7651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tr-TR" altLang="tr-TR" sz="2800" b="1"/>
              <a:t>KKKA Bulaş Yolları-2</a:t>
            </a:r>
          </a:p>
        </p:txBody>
      </p:sp>
      <p:pic>
        <p:nvPicPr>
          <p:cNvPr id="27653" name="Picture 5" descr="blood_detai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1650" y="1988840"/>
            <a:ext cx="2292350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ikdörtgen 3"/>
          <p:cNvSpPr/>
          <p:nvPr/>
        </p:nvSpPr>
        <p:spPr>
          <a:xfrm>
            <a:off x="611560" y="2060848"/>
            <a:ext cx="727280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725" lvl="2" algn="just">
              <a:lnSpc>
                <a:spcPct val="120000"/>
              </a:lnSpc>
              <a:buFontTx/>
              <a:buChar char="•"/>
              <a:defRPr/>
            </a:pPr>
            <a:r>
              <a:rPr lang="tr-TR" altLang="tr-TR" sz="2200" dirty="0"/>
              <a:t> </a:t>
            </a:r>
            <a:r>
              <a:rPr lang="tr-TR" altLang="tr-TR" sz="2200" dirty="0" err="1"/>
              <a:t>E</a:t>
            </a:r>
            <a:r>
              <a:rPr lang="tr-TR" altLang="tr-TR" sz="2200" dirty="0" err="1" smtClean="0"/>
              <a:t>nfekte</a:t>
            </a:r>
            <a:r>
              <a:rPr lang="tr-TR" altLang="tr-TR" sz="2200" dirty="0" smtClean="0"/>
              <a:t> </a:t>
            </a:r>
            <a:r>
              <a:rPr lang="tr-TR" altLang="tr-TR" sz="2200" dirty="0"/>
              <a:t>hastalardan (hastanede, toplumda)</a:t>
            </a:r>
          </a:p>
          <a:p>
            <a:pPr marL="1292225" lvl="3" indent="-342900" algn="just">
              <a:lnSpc>
                <a:spcPct val="120000"/>
              </a:lnSpc>
              <a:buFont typeface="Wingdings" panose="05000000000000000000" pitchFamily="2" charset="2"/>
              <a:buChar char="ü"/>
              <a:defRPr/>
            </a:pPr>
            <a:r>
              <a:rPr lang="tr-TR" altLang="tr-TR" sz="2200" dirty="0"/>
              <a:t>Direkt temas</a:t>
            </a:r>
          </a:p>
          <a:p>
            <a:pPr marL="1292225" lvl="3" indent="-342900" algn="just">
              <a:lnSpc>
                <a:spcPct val="120000"/>
              </a:lnSpc>
              <a:buFont typeface="Wingdings" panose="05000000000000000000" pitchFamily="2" charset="2"/>
              <a:buChar char="ü"/>
              <a:defRPr/>
            </a:pPr>
            <a:r>
              <a:rPr lang="tr-TR" altLang="tr-TR" sz="2200" dirty="0" err="1"/>
              <a:t>E</a:t>
            </a:r>
            <a:r>
              <a:rPr lang="tr-TR" altLang="tr-TR" sz="2200" dirty="0" err="1" smtClean="0"/>
              <a:t>nfekte</a:t>
            </a:r>
            <a:r>
              <a:rPr lang="tr-TR" altLang="tr-TR" sz="2200" dirty="0" smtClean="0"/>
              <a:t> </a:t>
            </a:r>
            <a:r>
              <a:rPr lang="tr-TR" altLang="tr-TR" sz="2200" dirty="0"/>
              <a:t>doku ve kan teması ile</a:t>
            </a:r>
          </a:p>
          <a:p>
            <a:pPr marL="720725" lvl="3" algn="just">
              <a:lnSpc>
                <a:spcPct val="120000"/>
              </a:lnSpc>
              <a:buFontTx/>
              <a:buChar char="•"/>
              <a:defRPr/>
            </a:pPr>
            <a:r>
              <a:rPr lang="tr-TR" altLang="tr-TR" sz="2200" dirty="0"/>
              <a:t> Anneden bebeğe (</a:t>
            </a:r>
            <a:r>
              <a:rPr lang="tr-TR" altLang="tr-TR" sz="2200" dirty="0" err="1"/>
              <a:t>vertikal</a:t>
            </a:r>
            <a:r>
              <a:rPr lang="tr-TR" altLang="tr-TR" sz="2200" dirty="0"/>
              <a:t> bulaş)</a:t>
            </a:r>
          </a:p>
          <a:p>
            <a:pPr marL="720725" lvl="3" algn="just">
              <a:lnSpc>
                <a:spcPct val="120000"/>
              </a:lnSpc>
              <a:buFontTx/>
              <a:buChar char="•"/>
              <a:defRPr/>
            </a:pPr>
            <a:r>
              <a:rPr lang="tr-TR" altLang="tr-TR" sz="2200" dirty="0"/>
              <a:t> Laboratuvardan direkt temas </a:t>
            </a:r>
            <a:r>
              <a:rPr lang="tr-TR" altLang="tr-TR" sz="2200" dirty="0" smtClean="0"/>
              <a:t>ile</a:t>
            </a:r>
            <a:endParaRPr lang="tr-TR" altLang="tr-TR" sz="2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4728</TotalTime>
  <Words>1147</Words>
  <Application>Microsoft Office PowerPoint</Application>
  <PresentationFormat>Ekran Gösterisi (4:3)</PresentationFormat>
  <Paragraphs>249</Paragraphs>
  <Slides>40</Slides>
  <Notes>1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40</vt:i4>
      </vt:variant>
    </vt:vector>
  </HeadingPairs>
  <TitlesOfParts>
    <vt:vector size="47" baseType="lpstr">
      <vt:lpstr>Arial</vt:lpstr>
      <vt:lpstr>Calibri</vt:lpstr>
      <vt:lpstr>Courier New</vt:lpstr>
      <vt:lpstr>Symbol</vt:lpstr>
      <vt:lpstr>Wingdings</vt:lpstr>
      <vt:lpstr>Ofis Teması</vt:lpstr>
      <vt:lpstr>Çizelge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KKKA Bulaş Yolları-1</vt:lpstr>
      <vt:lpstr>PowerPoint Sunusu</vt:lpstr>
      <vt:lpstr>KKKA İçin Risk Grupları</vt:lpstr>
      <vt:lpstr>PowerPoint Sunusu</vt:lpstr>
      <vt:lpstr>PowerPoint Sunusu</vt:lpstr>
      <vt:lpstr>PowerPoint Sunusu</vt:lpstr>
      <vt:lpstr>KKKA Kliniği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No. of CCHF cases to years, Sivas Cumhuriyet University</dc:title>
  <dc:creator>,</dc:creator>
  <cp:lastModifiedBy>Ahmet Safran</cp:lastModifiedBy>
  <cp:revision>371</cp:revision>
  <cp:lastPrinted>2014-10-22T14:00:15Z</cp:lastPrinted>
  <dcterms:created xsi:type="dcterms:W3CDTF">2012-09-13T13:32:06Z</dcterms:created>
  <dcterms:modified xsi:type="dcterms:W3CDTF">2015-04-15T13:25:21Z</dcterms:modified>
</cp:coreProperties>
</file>